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Lst>
  <p:sldSz cx="20116800" cy="15544800"/>
  <p:notesSz cx="6858000" cy="9144000"/>
  <p:defaultTextStyle>
    <a:defPPr>
      <a:defRPr lang="en-US"/>
    </a:defPPr>
    <a:lvl1pPr marL="0" algn="l" defTabSz="1711757" rtl="0" eaLnBrk="1" latinLnBrk="0" hangingPunct="1">
      <a:defRPr sz="3370" kern="1200">
        <a:solidFill>
          <a:schemeClr val="tx1"/>
        </a:solidFill>
        <a:latin typeface="+mn-lt"/>
        <a:ea typeface="+mn-ea"/>
        <a:cs typeface="+mn-cs"/>
      </a:defRPr>
    </a:lvl1pPr>
    <a:lvl2pPr marL="855878" algn="l" defTabSz="1711757" rtl="0" eaLnBrk="1" latinLnBrk="0" hangingPunct="1">
      <a:defRPr sz="3370" kern="1200">
        <a:solidFill>
          <a:schemeClr val="tx1"/>
        </a:solidFill>
        <a:latin typeface="+mn-lt"/>
        <a:ea typeface="+mn-ea"/>
        <a:cs typeface="+mn-cs"/>
      </a:defRPr>
    </a:lvl2pPr>
    <a:lvl3pPr marL="1711757" algn="l" defTabSz="1711757" rtl="0" eaLnBrk="1" latinLnBrk="0" hangingPunct="1">
      <a:defRPr sz="3370" kern="1200">
        <a:solidFill>
          <a:schemeClr val="tx1"/>
        </a:solidFill>
        <a:latin typeface="+mn-lt"/>
        <a:ea typeface="+mn-ea"/>
        <a:cs typeface="+mn-cs"/>
      </a:defRPr>
    </a:lvl3pPr>
    <a:lvl4pPr marL="2567635" algn="l" defTabSz="1711757" rtl="0" eaLnBrk="1" latinLnBrk="0" hangingPunct="1">
      <a:defRPr sz="3370" kern="1200">
        <a:solidFill>
          <a:schemeClr val="tx1"/>
        </a:solidFill>
        <a:latin typeface="+mn-lt"/>
        <a:ea typeface="+mn-ea"/>
        <a:cs typeface="+mn-cs"/>
      </a:defRPr>
    </a:lvl4pPr>
    <a:lvl5pPr marL="3423514" algn="l" defTabSz="1711757" rtl="0" eaLnBrk="1" latinLnBrk="0" hangingPunct="1">
      <a:defRPr sz="3370" kern="1200">
        <a:solidFill>
          <a:schemeClr val="tx1"/>
        </a:solidFill>
        <a:latin typeface="+mn-lt"/>
        <a:ea typeface="+mn-ea"/>
        <a:cs typeface="+mn-cs"/>
      </a:defRPr>
    </a:lvl5pPr>
    <a:lvl6pPr marL="4279392" algn="l" defTabSz="1711757" rtl="0" eaLnBrk="1" latinLnBrk="0" hangingPunct="1">
      <a:defRPr sz="3370" kern="1200">
        <a:solidFill>
          <a:schemeClr val="tx1"/>
        </a:solidFill>
        <a:latin typeface="+mn-lt"/>
        <a:ea typeface="+mn-ea"/>
        <a:cs typeface="+mn-cs"/>
      </a:defRPr>
    </a:lvl6pPr>
    <a:lvl7pPr marL="5135270" algn="l" defTabSz="1711757" rtl="0" eaLnBrk="1" latinLnBrk="0" hangingPunct="1">
      <a:defRPr sz="3370" kern="1200">
        <a:solidFill>
          <a:schemeClr val="tx1"/>
        </a:solidFill>
        <a:latin typeface="+mn-lt"/>
        <a:ea typeface="+mn-ea"/>
        <a:cs typeface="+mn-cs"/>
      </a:defRPr>
    </a:lvl7pPr>
    <a:lvl8pPr marL="5991149" algn="l" defTabSz="1711757" rtl="0" eaLnBrk="1" latinLnBrk="0" hangingPunct="1">
      <a:defRPr sz="3370" kern="1200">
        <a:solidFill>
          <a:schemeClr val="tx1"/>
        </a:solidFill>
        <a:latin typeface="+mn-lt"/>
        <a:ea typeface="+mn-ea"/>
        <a:cs typeface="+mn-cs"/>
      </a:defRPr>
    </a:lvl8pPr>
    <a:lvl9pPr marL="6847027" algn="l" defTabSz="1711757" rtl="0" eaLnBrk="1" latinLnBrk="0" hangingPunct="1">
      <a:defRPr sz="33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0630"/>
  </p:normalViewPr>
  <p:slideViewPr>
    <p:cSldViewPr snapToGrid="0" snapToObjects="1">
      <p:cViewPr>
        <p:scale>
          <a:sx n="149" d="100"/>
          <a:sy n="149" d="100"/>
        </p:scale>
        <p:origin x="14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2544023"/>
            <a:ext cx="17099280" cy="5411893"/>
          </a:xfrm>
        </p:spPr>
        <p:txBody>
          <a:bodyPr anchor="b"/>
          <a:lstStyle>
            <a:lvl1pPr algn="ctr">
              <a:defRPr sz="13200"/>
            </a:lvl1pPr>
          </a:lstStyle>
          <a:p>
            <a:r>
              <a:rPr lang="en-US"/>
              <a:t>Click to edit Master title style</a:t>
            </a:r>
            <a:endParaRPr lang="en-US" dirty="0"/>
          </a:p>
        </p:txBody>
      </p:sp>
      <p:sp>
        <p:nvSpPr>
          <p:cNvPr id="3" name="Subtitle 2"/>
          <p:cNvSpPr>
            <a:spLocks noGrp="1"/>
          </p:cNvSpPr>
          <p:nvPr>
            <p:ph type="subTitle" idx="1"/>
          </p:nvPr>
        </p:nvSpPr>
        <p:spPr>
          <a:xfrm>
            <a:off x="2514600" y="8164619"/>
            <a:ext cx="15087600" cy="3753061"/>
          </a:xfrm>
        </p:spPr>
        <p:txBody>
          <a:bodyPr/>
          <a:lstStyle>
            <a:lvl1pPr marL="0" indent="0" algn="ctr">
              <a:buNone/>
              <a:defRPr sz="5280"/>
            </a:lvl1pPr>
            <a:lvl2pPr marL="1005840" indent="0" algn="ctr">
              <a:buNone/>
              <a:defRPr sz="4400"/>
            </a:lvl2pPr>
            <a:lvl3pPr marL="2011680" indent="0" algn="ctr">
              <a:buNone/>
              <a:defRPr sz="3960"/>
            </a:lvl3pPr>
            <a:lvl4pPr marL="3017520" indent="0" algn="ctr">
              <a:buNone/>
              <a:defRPr sz="3520"/>
            </a:lvl4pPr>
            <a:lvl5pPr marL="4023360" indent="0" algn="ctr">
              <a:buNone/>
              <a:defRPr sz="3520"/>
            </a:lvl5pPr>
            <a:lvl6pPr marL="5029200" indent="0" algn="ctr">
              <a:buNone/>
              <a:defRPr sz="3520"/>
            </a:lvl6pPr>
            <a:lvl7pPr marL="6035040" indent="0" algn="ctr">
              <a:buNone/>
              <a:defRPr sz="3520"/>
            </a:lvl7pPr>
            <a:lvl8pPr marL="7040880" indent="0" algn="ctr">
              <a:buNone/>
              <a:defRPr sz="3520"/>
            </a:lvl8pPr>
            <a:lvl9pPr marL="8046720" indent="0" algn="ctr">
              <a:buNone/>
              <a:defRPr sz="3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467730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86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4" y="3875409"/>
            <a:ext cx="17350740" cy="6466204"/>
          </a:xfrm>
        </p:spPr>
        <p:txBody>
          <a:bodyPr anchor="b"/>
          <a:lstStyle>
            <a:lvl1pPr>
              <a:defRPr sz="13200"/>
            </a:lvl1pPr>
          </a:lstStyle>
          <a:p>
            <a:r>
              <a:rPr lang="en-US"/>
              <a:t>Click to edit Master title style</a:t>
            </a:r>
            <a:endParaRPr lang="en-US" dirty="0"/>
          </a:p>
        </p:txBody>
      </p:sp>
      <p:sp>
        <p:nvSpPr>
          <p:cNvPr id="3" name="Text Placeholder 2"/>
          <p:cNvSpPr>
            <a:spLocks noGrp="1"/>
          </p:cNvSpPr>
          <p:nvPr>
            <p:ph type="body" idx="1"/>
          </p:nvPr>
        </p:nvSpPr>
        <p:spPr>
          <a:xfrm>
            <a:off x="1372554" y="10402786"/>
            <a:ext cx="17350740" cy="3400424"/>
          </a:xfrm>
        </p:spPr>
        <p:txBody>
          <a:bodyPr/>
          <a:lstStyle>
            <a:lvl1pPr marL="0" indent="0">
              <a:buNone/>
              <a:defRPr sz="5280">
                <a:solidFill>
                  <a:schemeClr val="tx1"/>
                </a:solidFill>
              </a:defRPr>
            </a:lvl1pPr>
            <a:lvl2pPr marL="1005840" indent="0">
              <a:buNone/>
              <a:defRPr sz="4400">
                <a:solidFill>
                  <a:schemeClr val="tx1">
                    <a:tint val="75000"/>
                  </a:schemeClr>
                </a:solidFill>
              </a:defRPr>
            </a:lvl2pPr>
            <a:lvl3pPr marL="2011680" indent="0">
              <a:buNone/>
              <a:defRPr sz="3960">
                <a:solidFill>
                  <a:schemeClr val="tx1">
                    <a:tint val="75000"/>
                  </a:schemeClr>
                </a:solidFill>
              </a:defRPr>
            </a:lvl3pPr>
            <a:lvl4pPr marL="3017520" indent="0">
              <a:buNone/>
              <a:defRPr sz="3520">
                <a:solidFill>
                  <a:schemeClr val="tx1">
                    <a:tint val="75000"/>
                  </a:schemeClr>
                </a:solidFill>
              </a:defRPr>
            </a:lvl4pPr>
            <a:lvl5pPr marL="4023360" indent="0">
              <a:buNone/>
              <a:defRPr sz="3520">
                <a:solidFill>
                  <a:schemeClr val="tx1">
                    <a:tint val="75000"/>
                  </a:schemeClr>
                </a:solidFill>
              </a:defRPr>
            </a:lvl5pPr>
            <a:lvl6pPr marL="5029200" indent="0">
              <a:buNone/>
              <a:defRPr sz="3520">
                <a:solidFill>
                  <a:schemeClr val="tx1">
                    <a:tint val="75000"/>
                  </a:schemeClr>
                </a:solidFill>
              </a:defRPr>
            </a:lvl6pPr>
            <a:lvl7pPr marL="6035040" indent="0">
              <a:buNone/>
              <a:defRPr sz="3520">
                <a:solidFill>
                  <a:schemeClr val="tx1">
                    <a:tint val="75000"/>
                  </a:schemeClr>
                </a:solidFill>
              </a:defRPr>
            </a:lvl7pPr>
            <a:lvl8pPr marL="7040880" indent="0">
              <a:buNone/>
              <a:defRPr sz="3520">
                <a:solidFill>
                  <a:schemeClr val="tx1">
                    <a:tint val="75000"/>
                  </a:schemeClr>
                </a:solidFill>
              </a:defRPr>
            </a:lvl8pPr>
            <a:lvl9pPr marL="8046720" indent="0">
              <a:buNone/>
              <a:defRPr sz="3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9D432-7AE6-554C-872B-47D8B423B9D8}" type="datetimeFigureOut">
              <a:rPr lang="en-US" smtClean="0"/>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86027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830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9D432-7AE6-554C-872B-47D8B423B9D8}" type="datetimeFigureOut">
              <a:rPr lang="en-US" smtClean="0"/>
              <a:t>9/18/18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909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5650" y="827620"/>
            <a:ext cx="1735074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85652" y="3810636"/>
            <a:ext cx="8510348"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4" name="Content Placeholder 3"/>
          <p:cNvSpPr>
            <a:spLocks noGrp="1"/>
          </p:cNvSpPr>
          <p:nvPr>
            <p:ph sz="half" idx="2"/>
          </p:nvPr>
        </p:nvSpPr>
        <p:spPr>
          <a:xfrm>
            <a:off x="1385652" y="5678170"/>
            <a:ext cx="8510348"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184131" y="3810636"/>
            <a:ext cx="8552260"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6" name="Content Placeholder 5"/>
          <p:cNvSpPr>
            <a:spLocks noGrp="1"/>
          </p:cNvSpPr>
          <p:nvPr>
            <p:ph sz="quarter" idx="4"/>
          </p:nvPr>
        </p:nvSpPr>
        <p:spPr>
          <a:xfrm>
            <a:off x="10184131" y="5678170"/>
            <a:ext cx="855226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9D432-7AE6-554C-872B-47D8B423B9D8}" type="datetimeFigureOut">
              <a:rPr lang="en-US" smtClean="0"/>
              <a:t>9/18/18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31383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9D432-7AE6-554C-872B-47D8B423B9D8}" type="datetimeFigureOut">
              <a:rPr lang="en-US" smtClean="0"/>
              <a:t>9/18/18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17936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9D432-7AE6-554C-872B-47D8B423B9D8}" type="datetimeFigureOut">
              <a:rPr lang="en-US" smtClean="0"/>
              <a:t>9/18/18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0324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Content Placeholder 2"/>
          <p:cNvSpPr>
            <a:spLocks noGrp="1"/>
          </p:cNvSpPr>
          <p:nvPr>
            <p:ph idx="1"/>
          </p:nvPr>
        </p:nvSpPr>
        <p:spPr>
          <a:xfrm>
            <a:off x="8552260" y="2238167"/>
            <a:ext cx="10184130" cy="11046883"/>
          </a:xfrm>
        </p:spPr>
        <p:txBody>
          <a:bodyPr/>
          <a:lstStyle>
            <a:lvl1pPr>
              <a:defRPr sz="7040"/>
            </a:lvl1pPr>
            <a:lvl2pPr>
              <a:defRPr sz="6160"/>
            </a:lvl2pPr>
            <a:lvl3pPr>
              <a:defRPr sz="5280"/>
            </a:lvl3pPr>
            <a:lvl4pPr>
              <a:defRPr sz="4400"/>
            </a:lvl4pPr>
            <a:lvl5pPr>
              <a:defRPr sz="4400"/>
            </a:lvl5pPr>
            <a:lvl6pPr>
              <a:defRPr sz="4400"/>
            </a:lvl6pPr>
            <a:lvl7pPr>
              <a:defRPr sz="4400"/>
            </a:lvl7pPr>
            <a:lvl8pPr>
              <a:defRPr sz="4400"/>
            </a:lvl8pPr>
            <a:lvl9pPr>
              <a:defRPr sz="4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9144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52260" y="2238167"/>
            <a:ext cx="10184130" cy="11046883"/>
          </a:xfrm>
        </p:spPr>
        <p:txBody>
          <a:bodyPr anchor="t"/>
          <a:lstStyle>
            <a:lvl1pPr marL="0" indent="0">
              <a:buNone/>
              <a:defRPr sz="7040"/>
            </a:lvl1pPr>
            <a:lvl2pPr marL="1005840" indent="0">
              <a:buNone/>
              <a:defRPr sz="6160"/>
            </a:lvl2pPr>
            <a:lvl3pPr marL="2011680" indent="0">
              <a:buNone/>
              <a:defRPr sz="5280"/>
            </a:lvl3pPr>
            <a:lvl4pPr marL="3017520" indent="0">
              <a:buNone/>
              <a:defRPr sz="4400"/>
            </a:lvl4pPr>
            <a:lvl5pPr marL="4023360" indent="0">
              <a:buNone/>
              <a:defRPr sz="4400"/>
            </a:lvl5pPr>
            <a:lvl6pPr marL="5029200" indent="0">
              <a:buNone/>
              <a:defRPr sz="4400"/>
            </a:lvl6pPr>
            <a:lvl7pPr marL="6035040" indent="0">
              <a:buNone/>
              <a:defRPr sz="4400"/>
            </a:lvl7pPr>
            <a:lvl8pPr marL="7040880" indent="0">
              <a:buNone/>
              <a:defRPr sz="4400"/>
            </a:lvl8pPr>
            <a:lvl9pPr marL="8046720" indent="0">
              <a:buNone/>
              <a:defRPr sz="44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91404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2738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6086" y="827617"/>
            <a:ext cx="4337685"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3031" y="827617"/>
            <a:ext cx="12761595"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20671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827620"/>
            <a:ext cx="1735074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83030" y="4138083"/>
            <a:ext cx="1735074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3030" y="14407730"/>
            <a:ext cx="4526280" cy="827617"/>
          </a:xfrm>
          <a:prstGeom prst="rect">
            <a:avLst/>
          </a:prstGeom>
        </p:spPr>
        <p:txBody>
          <a:bodyPr vert="horz" lIns="91440" tIns="45720" rIns="91440" bIns="45720" rtlCol="0" anchor="ctr"/>
          <a:lstStyle>
            <a:lvl1pPr algn="l">
              <a:defRPr sz="2640">
                <a:solidFill>
                  <a:schemeClr val="tx1">
                    <a:tint val="75000"/>
                  </a:schemeClr>
                </a:solidFill>
              </a:defRPr>
            </a:lvl1pPr>
          </a:lstStyle>
          <a:p>
            <a:fld id="{2D69D432-7AE6-554C-872B-47D8B423B9D8}" type="datetimeFigureOut">
              <a:rPr lang="en-US" smtClean="0"/>
              <a:t>9/18/18</a:t>
            </a:fld>
            <a:endParaRPr lang="en-US"/>
          </a:p>
        </p:txBody>
      </p:sp>
      <p:sp>
        <p:nvSpPr>
          <p:cNvPr id="5" name="Footer Placeholder 4"/>
          <p:cNvSpPr>
            <a:spLocks noGrp="1"/>
          </p:cNvSpPr>
          <p:nvPr>
            <p:ph type="ftr" sz="quarter" idx="3"/>
          </p:nvPr>
        </p:nvSpPr>
        <p:spPr>
          <a:xfrm>
            <a:off x="6663690" y="14407730"/>
            <a:ext cx="6789420" cy="827617"/>
          </a:xfrm>
          <a:prstGeom prst="rect">
            <a:avLst/>
          </a:prstGeom>
        </p:spPr>
        <p:txBody>
          <a:bodyPr vert="horz" lIns="91440" tIns="45720" rIns="91440" bIns="45720" rtlCol="0" anchor="ctr"/>
          <a:lstStyle>
            <a:lvl1pPr algn="ctr">
              <a:defRPr sz="26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207490" y="14407730"/>
            <a:ext cx="4526280" cy="827617"/>
          </a:xfrm>
          <a:prstGeom prst="rect">
            <a:avLst/>
          </a:prstGeom>
        </p:spPr>
        <p:txBody>
          <a:bodyPr vert="horz" lIns="91440" tIns="45720" rIns="91440" bIns="45720" rtlCol="0" anchor="ctr"/>
          <a:lstStyle>
            <a:lvl1pPr algn="r">
              <a:defRPr sz="2640">
                <a:solidFill>
                  <a:schemeClr val="tx1">
                    <a:tint val="75000"/>
                  </a:schemeClr>
                </a:solidFill>
              </a:defRPr>
            </a:lvl1pPr>
          </a:lstStyle>
          <a:p>
            <a:fld id="{028C18F5-502A-304E-9887-61F31F9BF5EB}" type="slidenum">
              <a:rPr lang="en-US" smtClean="0"/>
              <a:t>‹#›</a:t>
            </a:fld>
            <a:endParaRPr lang="en-US"/>
          </a:p>
        </p:txBody>
      </p:sp>
    </p:spTree>
    <p:extLst>
      <p:ext uri="{BB962C8B-B14F-4D97-AF65-F5344CB8AC3E}">
        <p14:creationId xmlns:p14="http://schemas.microsoft.com/office/powerpoint/2010/main" val="79945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011680" rtl="0" eaLnBrk="1" latinLnBrk="0" hangingPunct="1">
        <a:lnSpc>
          <a:spcPct val="90000"/>
        </a:lnSpc>
        <a:spcBef>
          <a:spcPct val="0"/>
        </a:spcBef>
        <a:buNone/>
        <a:defRPr sz="9680" kern="1200">
          <a:solidFill>
            <a:schemeClr val="tx1"/>
          </a:solidFill>
          <a:latin typeface="+mj-lt"/>
          <a:ea typeface="+mj-ea"/>
          <a:cs typeface="+mj-cs"/>
        </a:defRPr>
      </a:lvl1pPr>
    </p:titleStyle>
    <p:bodyStyle>
      <a:lvl1pPr marL="502920" indent="-502920" algn="l" defTabSz="2011680" rtl="0" eaLnBrk="1" latinLnBrk="0" hangingPunct="1">
        <a:lnSpc>
          <a:spcPct val="90000"/>
        </a:lnSpc>
        <a:spcBef>
          <a:spcPts val="2200"/>
        </a:spcBef>
        <a:buFont typeface="Arial" panose="020B0604020202020204" pitchFamily="34" charset="0"/>
        <a:buChar char="•"/>
        <a:defRPr sz="6160" kern="1200">
          <a:solidFill>
            <a:schemeClr val="tx1"/>
          </a:solidFill>
          <a:latin typeface="+mn-lt"/>
          <a:ea typeface="+mn-ea"/>
          <a:cs typeface="+mn-cs"/>
        </a:defRPr>
      </a:lvl1pPr>
      <a:lvl2pPr marL="1508760" indent="-502920" algn="l" defTabSz="2011680" rtl="0" eaLnBrk="1" latinLnBrk="0" hangingPunct="1">
        <a:lnSpc>
          <a:spcPct val="90000"/>
        </a:lnSpc>
        <a:spcBef>
          <a:spcPts val="1100"/>
        </a:spcBef>
        <a:buFont typeface="Arial" panose="020B0604020202020204" pitchFamily="34" charset="0"/>
        <a:buChar char="•"/>
        <a:defRPr sz="5280" kern="1200">
          <a:solidFill>
            <a:schemeClr val="tx1"/>
          </a:solidFill>
          <a:latin typeface="+mn-lt"/>
          <a:ea typeface="+mn-ea"/>
          <a:cs typeface="+mn-cs"/>
        </a:defRPr>
      </a:lvl2pPr>
      <a:lvl3pPr marL="2514600" indent="-502920" algn="l" defTabSz="2011680" rtl="0" eaLnBrk="1" latinLnBrk="0" hangingPunct="1">
        <a:lnSpc>
          <a:spcPct val="90000"/>
        </a:lnSpc>
        <a:spcBef>
          <a:spcPts val="1100"/>
        </a:spcBef>
        <a:buFont typeface="Arial" panose="020B0604020202020204" pitchFamily="34" charset="0"/>
        <a:buChar char="•"/>
        <a:defRPr sz="4400" kern="1200">
          <a:solidFill>
            <a:schemeClr val="tx1"/>
          </a:solidFill>
          <a:latin typeface="+mn-lt"/>
          <a:ea typeface="+mn-ea"/>
          <a:cs typeface="+mn-cs"/>
        </a:defRPr>
      </a:lvl3pPr>
      <a:lvl4pPr marL="35204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4pPr>
      <a:lvl5pPr marL="452628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5pPr>
      <a:lvl6pPr marL="553212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6pPr>
      <a:lvl7pPr marL="653796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7pPr>
      <a:lvl8pPr marL="754380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8pPr>
      <a:lvl9pPr marL="85496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9pPr>
    </p:bodyStyle>
    <p:otherStyle>
      <a:defPPr>
        <a:defRPr lang="en-US"/>
      </a:defPPr>
      <a:lvl1pPr marL="0" algn="l" defTabSz="2011680" rtl="0" eaLnBrk="1" latinLnBrk="0" hangingPunct="1">
        <a:defRPr sz="3960" kern="1200">
          <a:solidFill>
            <a:schemeClr val="tx1"/>
          </a:solidFill>
          <a:latin typeface="+mn-lt"/>
          <a:ea typeface="+mn-ea"/>
          <a:cs typeface="+mn-cs"/>
        </a:defRPr>
      </a:lvl1pPr>
      <a:lvl2pPr marL="1005840" algn="l" defTabSz="2011680" rtl="0" eaLnBrk="1" latinLnBrk="0" hangingPunct="1">
        <a:defRPr sz="3960" kern="1200">
          <a:solidFill>
            <a:schemeClr val="tx1"/>
          </a:solidFill>
          <a:latin typeface="+mn-lt"/>
          <a:ea typeface="+mn-ea"/>
          <a:cs typeface="+mn-cs"/>
        </a:defRPr>
      </a:lvl2pPr>
      <a:lvl3pPr marL="2011680" algn="l" defTabSz="2011680" rtl="0" eaLnBrk="1" latinLnBrk="0" hangingPunct="1">
        <a:defRPr sz="3960" kern="1200">
          <a:solidFill>
            <a:schemeClr val="tx1"/>
          </a:solidFill>
          <a:latin typeface="+mn-lt"/>
          <a:ea typeface="+mn-ea"/>
          <a:cs typeface="+mn-cs"/>
        </a:defRPr>
      </a:lvl3pPr>
      <a:lvl4pPr marL="3017520" algn="l" defTabSz="2011680" rtl="0" eaLnBrk="1" latinLnBrk="0" hangingPunct="1">
        <a:defRPr sz="3960" kern="1200">
          <a:solidFill>
            <a:schemeClr val="tx1"/>
          </a:solidFill>
          <a:latin typeface="+mn-lt"/>
          <a:ea typeface="+mn-ea"/>
          <a:cs typeface="+mn-cs"/>
        </a:defRPr>
      </a:lvl4pPr>
      <a:lvl5pPr marL="4023360" algn="l" defTabSz="2011680" rtl="0" eaLnBrk="1" latinLnBrk="0" hangingPunct="1">
        <a:defRPr sz="3960" kern="1200">
          <a:solidFill>
            <a:schemeClr val="tx1"/>
          </a:solidFill>
          <a:latin typeface="+mn-lt"/>
          <a:ea typeface="+mn-ea"/>
          <a:cs typeface="+mn-cs"/>
        </a:defRPr>
      </a:lvl5pPr>
      <a:lvl6pPr marL="5029200" algn="l" defTabSz="2011680" rtl="0" eaLnBrk="1" latinLnBrk="0" hangingPunct="1">
        <a:defRPr sz="3960" kern="1200">
          <a:solidFill>
            <a:schemeClr val="tx1"/>
          </a:solidFill>
          <a:latin typeface="+mn-lt"/>
          <a:ea typeface="+mn-ea"/>
          <a:cs typeface="+mn-cs"/>
        </a:defRPr>
      </a:lvl6pPr>
      <a:lvl7pPr marL="6035040" algn="l" defTabSz="2011680" rtl="0" eaLnBrk="1" latinLnBrk="0" hangingPunct="1">
        <a:defRPr sz="3960" kern="1200">
          <a:solidFill>
            <a:schemeClr val="tx1"/>
          </a:solidFill>
          <a:latin typeface="+mn-lt"/>
          <a:ea typeface="+mn-ea"/>
          <a:cs typeface="+mn-cs"/>
        </a:defRPr>
      </a:lvl7pPr>
      <a:lvl8pPr marL="7040880" algn="l" defTabSz="2011680" rtl="0" eaLnBrk="1" latinLnBrk="0" hangingPunct="1">
        <a:defRPr sz="3960" kern="1200">
          <a:solidFill>
            <a:schemeClr val="tx1"/>
          </a:solidFill>
          <a:latin typeface="+mn-lt"/>
          <a:ea typeface="+mn-ea"/>
          <a:cs typeface="+mn-cs"/>
        </a:defRPr>
      </a:lvl8pPr>
      <a:lvl9pPr marL="8046720" algn="l" defTabSz="2011680" rtl="0" eaLnBrk="1" latinLnBrk="0" hangingPunct="1">
        <a:defRPr sz="3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s://reference.medscape.com/drug/zofran-zuplenz-ondansetron-342052#10" TargetMode="External"/><Relationship Id="rId3" Type="http://schemas.openxmlformats.org/officeDocument/2006/relationships/hyperlink" Target="https://www.learning-theories.com/eriksons-stages-of-development.html" TargetMode="External"/><Relationship Id="rId7" Type="http://schemas.openxmlformats.org/officeDocument/2006/relationships/hyperlink" Target="https://reference.medscape.com/drug/humalog-mix-50-50-insulin-lispro-protamine-insulin-lispro-999553#4" TargetMode="External"/><Relationship Id="rId2" Type="http://schemas.openxmlformats.org/officeDocument/2006/relationships/hyperlink" Target="https://emedicine.medscape.com/article/167981-overview" TargetMode="External"/><Relationship Id="rId1" Type="http://schemas.openxmlformats.org/officeDocument/2006/relationships/slideLayout" Target="../slideLayouts/slideLayout7.xml"/><Relationship Id="rId6" Type="http://schemas.openxmlformats.org/officeDocument/2006/relationships/hyperlink" Target="https://reference.medscape.com/drug/calciparine-monoparin-heparin-342169#4" TargetMode="External"/><Relationship Id="rId5" Type="http://schemas.openxmlformats.org/officeDocument/2006/relationships/hyperlink" Target="https://reference.medscape.com/drug/lipitor-atorvastatin-342446#4" TargetMode="External"/><Relationship Id="rId4" Type="http://schemas.openxmlformats.org/officeDocument/2006/relationships/hyperlink" Target="https://www.ncbi.nlm.nih.gov/pmc/articles/PMC4878602/" TargetMode="External"/><Relationship Id="rId9" Type="http://schemas.openxmlformats.org/officeDocument/2006/relationships/hyperlink" Target="https://reference.medscape.com/drug/protonix-pantoprazole-342001#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61" y="739527"/>
            <a:ext cx="2954215" cy="523220"/>
          </a:xfrm>
          <a:prstGeom prst="rect">
            <a:avLst/>
          </a:prstGeom>
          <a:noFill/>
        </p:spPr>
        <p:txBody>
          <a:bodyPr wrap="square" rtlCol="0">
            <a:spAutoFit/>
          </a:bodyPr>
          <a:lstStyle/>
          <a:p>
            <a:r>
              <a:rPr lang="en-US" sz="1400" b="1" dirty="0"/>
              <a:t>Student name: </a:t>
            </a:r>
            <a:r>
              <a:rPr lang="en-US" sz="1400" dirty="0"/>
              <a:t> </a:t>
            </a:r>
            <a:r>
              <a:rPr lang="en-US" sz="1400" b="1" dirty="0"/>
              <a:t> </a:t>
            </a:r>
          </a:p>
          <a:p>
            <a:r>
              <a:rPr lang="en-US" sz="1400" b="1" dirty="0"/>
              <a:t>Instructor</a:t>
            </a:r>
            <a:r>
              <a:rPr lang="en-US" sz="1400"/>
              <a:t>: </a:t>
            </a:r>
            <a:endParaRPr lang="en-US" sz="1400" dirty="0"/>
          </a:p>
        </p:txBody>
      </p:sp>
      <p:sp>
        <p:nvSpPr>
          <p:cNvPr id="3" name="Rectangle 2"/>
          <p:cNvSpPr/>
          <p:nvPr/>
        </p:nvSpPr>
        <p:spPr>
          <a:xfrm>
            <a:off x="1783861" y="1562101"/>
            <a:ext cx="5178669" cy="41823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TextBox 12"/>
          <p:cNvSpPr txBox="1"/>
          <p:nvPr/>
        </p:nvSpPr>
        <p:spPr>
          <a:xfrm>
            <a:off x="1783861" y="1562100"/>
            <a:ext cx="5095003" cy="4739759"/>
          </a:xfrm>
          <a:prstGeom prst="rect">
            <a:avLst/>
          </a:prstGeom>
          <a:noFill/>
        </p:spPr>
        <p:txBody>
          <a:bodyPr wrap="square" rtlCol="0">
            <a:spAutoFit/>
          </a:bodyPr>
          <a:lstStyle/>
          <a:p>
            <a:pPr algn="ctr"/>
            <a:r>
              <a:rPr lang="en-US" sz="1600" b="1" dirty="0"/>
              <a:t>Patient Education / Discharge Planning:</a:t>
            </a:r>
          </a:p>
          <a:p>
            <a:pPr algn="ctr"/>
            <a:r>
              <a:rPr lang="en-US" sz="1000" b="1" dirty="0"/>
              <a:t>(Barriers to education, learning goals, learning outcomes) (Home Vs Facility, services needed after discharge, adaptive equipment needed for home.)</a:t>
            </a:r>
          </a:p>
          <a:p>
            <a:pPr algn="ctr"/>
            <a:endParaRPr lang="en-US" sz="1000" b="1" dirty="0"/>
          </a:p>
          <a:p>
            <a:pPr marL="171450" indent="-171450" algn="ctr">
              <a:buFont typeface="Wingdings" panose="05000000000000000000" pitchFamily="2" charset="2"/>
              <a:buChar char="§"/>
            </a:pPr>
            <a:r>
              <a:rPr lang="en-US" sz="1600" dirty="0"/>
              <a:t>There was no language barrier throughout the process of patient education since the patient was able to communicate in English</a:t>
            </a:r>
          </a:p>
          <a:p>
            <a:pPr marL="285750" indent="-285750" algn="ctr">
              <a:buFont typeface="Wingdings" panose="05000000000000000000" pitchFamily="2" charset="2"/>
              <a:buChar char="§"/>
            </a:pPr>
            <a:r>
              <a:rPr lang="en-US" sz="1600" dirty="0"/>
              <a:t>The patient verbally demonstrates understanding of the instructions given</a:t>
            </a:r>
          </a:p>
          <a:p>
            <a:pPr marL="285750" indent="-285750" algn="ctr">
              <a:buFont typeface="Wingdings" panose="05000000000000000000" pitchFamily="2" charset="2"/>
              <a:buChar char="§"/>
            </a:pPr>
            <a:r>
              <a:rPr lang="en-US" sz="1600" dirty="0"/>
              <a:t>The patient demonstrates verbally that he understands the medication given as well as the need for compliance</a:t>
            </a:r>
          </a:p>
          <a:p>
            <a:pPr marL="285750" indent="-285750" algn="ctr">
              <a:buFont typeface="Wingdings" panose="05000000000000000000" pitchFamily="2" charset="2"/>
              <a:buChar char="§"/>
            </a:pPr>
            <a:r>
              <a:rPr lang="en-US" sz="1600" dirty="0"/>
              <a:t>Patient/caregiver will demonstrate fall prevention behaviors throughout hospital stay</a:t>
            </a:r>
          </a:p>
          <a:p>
            <a:pPr marL="285750" indent="-285750" algn="ctr">
              <a:buFont typeface="Wingdings" panose="05000000000000000000" pitchFamily="2" charset="2"/>
              <a:buChar char="§"/>
            </a:pPr>
            <a:r>
              <a:rPr lang="en-US" sz="1600" dirty="0"/>
              <a:t>The patient will maintain/improve ventilation and adequate oxygenation of tissues during hospital stay</a:t>
            </a:r>
          </a:p>
          <a:p>
            <a:pPr marL="285750" indent="-285750" algn="ctr">
              <a:buFont typeface="Wingdings" panose="05000000000000000000" pitchFamily="2" charset="2"/>
              <a:buChar char="§"/>
            </a:pPr>
            <a:r>
              <a:rPr lang="en-US" sz="1600" dirty="0"/>
              <a:t>Patient will only be discharged the heart failure has been managed and respiratory function normalized</a:t>
            </a:r>
          </a:p>
          <a:p>
            <a:pPr marL="285750" indent="-285750" algn="ctr">
              <a:buFont typeface="Wingdings" panose="05000000000000000000" pitchFamily="2" charset="2"/>
              <a:buChar char="§"/>
            </a:pPr>
            <a:r>
              <a:rPr lang="en-US" sz="1600" dirty="0"/>
              <a:t>Ventilation support needed throughout hospital stay</a:t>
            </a:r>
          </a:p>
          <a:p>
            <a:pPr marL="285750" indent="-285750" algn="ctr">
              <a:buFont typeface="Arial" panose="020B0604020202020204" pitchFamily="34" charset="0"/>
              <a:buChar char="•"/>
            </a:pPr>
            <a:endParaRPr lang="en-US" sz="1600" dirty="0"/>
          </a:p>
          <a:p>
            <a:pPr marL="285750" indent="-285750" algn="ctr">
              <a:buFont typeface="Arial" panose="020B0604020202020204" pitchFamily="34" charset="0"/>
              <a:buChar char="•"/>
            </a:pPr>
            <a:endParaRPr lang="en-US" sz="1600" dirty="0"/>
          </a:p>
        </p:txBody>
      </p:sp>
      <p:sp>
        <p:nvSpPr>
          <p:cNvPr id="14" name="Rectangle 13"/>
          <p:cNvSpPr/>
          <p:nvPr/>
        </p:nvSpPr>
        <p:spPr>
          <a:xfrm>
            <a:off x="7429500" y="1562100"/>
            <a:ext cx="6286500" cy="2506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429500" y="4503420"/>
            <a:ext cx="6286500" cy="34975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4218920" y="1562100"/>
            <a:ext cx="5120640" cy="1318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p:cNvSpPr/>
          <p:nvPr/>
        </p:nvSpPr>
        <p:spPr>
          <a:xfrm>
            <a:off x="7429500" y="8595360"/>
            <a:ext cx="2766060" cy="249174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789920" y="8595360"/>
            <a:ext cx="2926080" cy="24917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775152" y="6250854"/>
            <a:ext cx="5178669" cy="84741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465450" y="11681460"/>
            <a:ext cx="6250550" cy="3063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472082" y="1720386"/>
            <a:ext cx="6225835" cy="2554545"/>
          </a:xfrm>
          <a:prstGeom prst="rect">
            <a:avLst/>
          </a:prstGeom>
          <a:noFill/>
        </p:spPr>
        <p:txBody>
          <a:bodyPr wrap="square" rtlCol="0">
            <a:spAutoFit/>
          </a:bodyPr>
          <a:lstStyle/>
          <a:p>
            <a:r>
              <a:rPr lang="en-US" sz="1600" b="1" dirty="0"/>
              <a:t>Erikson’s Developmental Stage Related to Pt &amp; APA citations</a:t>
            </a:r>
          </a:p>
          <a:p>
            <a:r>
              <a:rPr lang="en-US" sz="1600" dirty="0"/>
              <a:t>Erikson’s developmental stages highlights the influence of outside factors, parents and community on the type of personality one adopts throughout the time one is young until adulthood (L, 2014). The patient belongs to stage 7- generativity vs self absorption or stagnation- he lives with his mother and quit smoking 5 years ago which are common in late adulthood (L, 2014). The patient is committed to his work and works extra time in a bid to give back to the community.</a:t>
            </a:r>
          </a:p>
          <a:p>
            <a:endParaRPr lang="en-US" sz="1600" dirty="0"/>
          </a:p>
          <a:p>
            <a:endParaRPr lang="en-US" sz="1600" b="1" dirty="0"/>
          </a:p>
        </p:txBody>
      </p:sp>
      <p:sp>
        <p:nvSpPr>
          <p:cNvPr id="23" name="TextBox 22"/>
          <p:cNvSpPr txBox="1"/>
          <p:nvPr/>
        </p:nvSpPr>
        <p:spPr>
          <a:xfrm>
            <a:off x="7472082" y="4537096"/>
            <a:ext cx="6243918" cy="4031873"/>
          </a:xfrm>
          <a:prstGeom prst="rect">
            <a:avLst/>
          </a:prstGeom>
          <a:noFill/>
        </p:spPr>
        <p:txBody>
          <a:bodyPr wrap="square" rtlCol="0">
            <a:spAutoFit/>
          </a:bodyPr>
          <a:lstStyle/>
          <a:p>
            <a:pPr algn="ctr"/>
            <a:r>
              <a:rPr lang="en-US" sz="1600" b="1" dirty="0"/>
              <a:t>Cultural Considerations: Ethnicity, Occupation, Religion, Family Support, Financial Considerations.</a:t>
            </a:r>
          </a:p>
          <a:p>
            <a:pPr marL="285750" indent="-285750" algn="ctr">
              <a:buFont typeface="Wingdings" panose="05000000000000000000" pitchFamily="2" charset="2"/>
              <a:buChar char="§"/>
            </a:pPr>
            <a:r>
              <a:rPr lang="en-US" sz="1600" dirty="0"/>
              <a:t>The patient lives with his mother</a:t>
            </a:r>
          </a:p>
          <a:p>
            <a:pPr marL="285750" indent="-285750" algn="ctr">
              <a:buFont typeface="Wingdings" panose="05000000000000000000" pitchFamily="2" charset="2"/>
              <a:buChar char="§"/>
            </a:pPr>
            <a:r>
              <a:rPr lang="en-US" sz="1600" dirty="0"/>
              <a:t>He quit smoking 5 years ago</a:t>
            </a:r>
          </a:p>
          <a:p>
            <a:pPr marL="285750" indent="-285750" algn="ctr">
              <a:buFont typeface="Wingdings" panose="05000000000000000000" pitchFamily="2" charset="2"/>
              <a:buChar char="§"/>
            </a:pPr>
            <a:r>
              <a:rPr lang="en-US" sz="1600" dirty="0"/>
              <a:t>Patient reports that he does not drink alcohol</a:t>
            </a:r>
          </a:p>
          <a:p>
            <a:pPr marL="285750" indent="-285750" algn="ctr">
              <a:buFont typeface="Wingdings" panose="05000000000000000000" pitchFamily="2" charset="2"/>
              <a:buChar char="§"/>
            </a:pPr>
            <a:r>
              <a:rPr lang="en-US" sz="1600" dirty="0"/>
              <a:t>Patient does not exercise regularly</a:t>
            </a:r>
          </a:p>
          <a:p>
            <a:pPr marL="285750" indent="-285750" algn="ctr">
              <a:buFont typeface="Wingdings" panose="05000000000000000000" pitchFamily="2" charset="2"/>
              <a:buChar char="§"/>
            </a:pPr>
            <a:r>
              <a:rPr lang="en-US" sz="1600" dirty="0"/>
              <a:t>The family is supportive and they are at the bedside</a:t>
            </a:r>
          </a:p>
          <a:p>
            <a:pPr marL="285750" indent="-285750" algn="ctr">
              <a:buFont typeface="Wingdings" panose="05000000000000000000" pitchFamily="2" charset="2"/>
              <a:buChar char="§"/>
            </a:pPr>
            <a:r>
              <a:rPr lang="en-US" sz="1600" dirty="0"/>
              <a:t>Patient is a businessman who spends most of his time on business trips</a:t>
            </a:r>
          </a:p>
          <a:p>
            <a:pPr marL="285750" indent="-285750" algn="ctr">
              <a:buFont typeface="Wingdings" panose="05000000000000000000" pitchFamily="2" charset="2"/>
              <a:buChar char="§"/>
            </a:pPr>
            <a:r>
              <a:rPr lang="en-US" sz="1600" dirty="0"/>
              <a:t>Patient is of White race</a:t>
            </a:r>
          </a:p>
          <a:p>
            <a:pPr marL="285750" indent="-285750" algn="ctr">
              <a:buFont typeface="Wingdings" panose="05000000000000000000" pitchFamily="2" charset="2"/>
              <a:buChar char="§"/>
            </a:pPr>
            <a:r>
              <a:rPr lang="en-US" sz="1600" dirty="0"/>
              <a:t>He is a protestant</a:t>
            </a:r>
          </a:p>
          <a:p>
            <a:pPr marL="285750" indent="-285750" algn="ctr">
              <a:buFont typeface="Wingdings" panose="05000000000000000000" pitchFamily="2" charset="2"/>
              <a:buChar char="§"/>
            </a:pPr>
            <a:r>
              <a:rPr lang="en-US" sz="1600" dirty="0"/>
              <a:t>Patient does not report any problems with treatment or the cultural accommodations</a:t>
            </a:r>
          </a:p>
          <a:p>
            <a:pPr marL="285750" indent="-285750" algn="ctr">
              <a:buFont typeface="Wingdings" panose="05000000000000000000" pitchFamily="2" charset="2"/>
              <a:buChar char="§"/>
            </a:pPr>
            <a:r>
              <a:rPr lang="en-US" sz="1600" dirty="0"/>
              <a:t>Patient is insured</a:t>
            </a:r>
          </a:p>
          <a:p>
            <a:pPr marL="285750" indent="-285750" algn="ctr">
              <a:buFont typeface="Wingdings" panose="05000000000000000000" pitchFamily="2" charset="2"/>
              <a:buChar char="§"/>
            </a:pPr>
            <a:endParaRPr lang="en-US" sz="1600" dirty="0"/>
          </a:p>
          <a:p>
            <a:pPr algn="ctr"/>
            <a:endParaRPr lang="en-US" sz="1600" b="1" dirty="0"/>
          </a:p>
        </p:txBody>
      </p:sp>
      <p:sp>
        <p:nvSpPr>
          <p:cNvPr id="4" name="TextBox 3"/>
          <p:cNvSpPr txBox="1"/>
          <p:nvPr/>
        </p:nvSpPr>
        <p:spPr>
          <a:xfrm>
            <a:off x="14215124" y="1581650"/>
            <a:ext cx="5124436" cy="3600986"/>
          </a:xfrm>
          <a:prstGeom prst="rect">
            <a:avLst/>
          </a:prstGeom>
          <a:noFill/>
        </p:spPr>
        <p:txBody>
          <a:bodyPr wrap="square" rtlCol="0">
            <a:spAutoFit/>
          </a:bodyPr>
          <a:lstStyle/>
          <a:p>
            <a:r>
              <a:rPr lang="en-US" sz="1600" b="1" dirty="0"/>
              <a:t>History of Present Illness: </a:t>
            </a:r>
          </a:p>
          <a:p>
            <a:r>
              <a:rPr lang="en-US" sz="1000" b="1" dirty="0"/>
              <a:t>(A brief statement by the Doctor explaining what happened to the patient before they got to the hospital)</a:t>
            </a:r>
          </a:p>
          <a:p>
            <a:r>
              <a:rPr lang="en-US" sz="1600" dirty="0"/>
              <a:t>The patient is a 57 year old male with a past medical history of CAD status post CABG, end-stage renal disease on dialysis who had his last session yesterday. He has type 2 diabetes and was recently admitted for CHF and NSTEMI. Patients now presents back with a worsening shortness of breath. The patient states that he was doing well yesterday. Afterward at night started having severe shortness of breath. He denies chest pain or palpitations. He states that he feels much better with medications and is on </a:t>
            </a:r>
            <a:r>
              <a:rPr lang="en-US" sz="1600" dirty="0" err="1"/>
              <a:t>BiPAP</a:t>
            </a:r>
            <a:r>
              <a:rPr lang="en-US" sz="1600" dirty="0"/>
              <a:t> now. The family is at bedside. Denies any fever, shakes or chills. Denies any nausea or vomiting.</a:t>
            </a:r>
          </a:p>
          <a:p>
            <a:endParaRPr lang="en-US" sz="1600" dirty="0"/>
          </a:p>
        </p:txBody>
      </p:sp>
      <p:sp>
        <p:nvSpPr>
          <p:cNvPr id="5" name="TextBox 4"/>
          <p:cNvSpPr txBox="1"/>
          <p:nvPr/>
        </p:nvSpPr>
        <p:spPr>
          <a:xfrm>
            <a:off x="14237003" y="5407631"/>
            <a:ext cx="5124436" cy="4770537"/>
          </a:xfrm>
          <a:prstGeom prst="rect">
            <a:avLst/>
          </a:prstGeom>
          <a:noFill/>
        </p:spPr>
        <p:txBody>
          <a:bodyPr wrap="square" rtlCol="0">
            <a:spAutoFit/>
          </a:bodyPr>
          <a:lstStyle/>
          <a:p>
            <a:r>
              <a:rPr lang="en-US" sz="1600" b="1" dirty="0"/>
              <a:t>Pathophysiology of Admitting </a:t>
            </a:r>
            <a:r>
              <a:rPr lang="en-US" sz="1600" b="1" dirty="0" err="1"/>
              <a:t>Dx</a:t>
            </a:r>
            <a:r>
              <a:rPr lang="en-US" sz="1600" b="1" dirty="0"/>
              <a:t> with APA references:</a:t>
            </a:r>
          </a:p>
          <a:p>
            <a:r>
              <a:rPr lang="en-US" sz="1600" dirty="0"/>
              <a:t>Hypoxemic respiratory failure arises when there is a low partial pressure of oxygen (usually below 60 mm Hg) while the partial pressure of carbon dioxide is either within the expected levels or it’s reduced ( </a:t>
            </a:r>
            <a:r>
              <a:rPr lang="en-US" sz="1600" dirty="0" err="1"/>
              <a:t>Kaynar</a:t>
            </a:r>
            <a:r>
              <a:rPr lang="en-US" sz="1600" dirty="0"/>
              <a:t> &amp; Pinsky, 2018). Patients with acute hypoxemic respiratory failure often have dangerous abnormalities in arterial blood gases as well as electrolytes problems ( </a:t>
            </a:r>
            <a:r>
              <a:rPr lang="en-US" sz="1600" dirty="0" err="1"/>
              <a:t>Kaynar</a:t>
            </a:r>
            <a:r>
              <a:rPr lang="en-US" sz="1600" dirty="0"/>
              <a:t> &amp; Pinsky, 2018). It could result from many things among them being decompensated heart failure which consists of a number of symptoms in which there is a change in the structure and function of the heart resulting in the heart being unable to pump or fill with blood within expected body physiology; this limitation in function needs emergency medical attention ( </a:t>
            </a:r>
            <a:r>
              <a:rPr lang="en-US" sz="1600" dirty="0" err="1"/>
              <a:t>Mangini</a:t>
            </a:r>
            <a:r>
              <a:rPr lang="en-US" sz="1600" dirty="0"/>
              <a:t>, </a:t>
            </a:r>
            <a:r>
              <a:rPr lang="en-US" sz="1600" dirty="0" err="1"/>
              <a:t>Pires</a:t>
            </a:r>
            <a:r>
              <a:rPr lang="en-US" sz="1600" dirty="0"/>
              <a:t>, Braga, &amp; </a:t>
            </a:r>
            <a:r>
              <a:rPr lang="en-US" sz="1600" dirty="0" err="1"/>
              <a:t>Bacal</a:t>
            </a:r>
            <a:r>
              <a:rPr lang="en-US" sz="1600" dirty="0"/>
              <a:t> , 2013). </a:t>
            </a:r>
          </a:p>
          <a:p>
            <a:endParaRPr lang="en-US" sz="1600" b="1" dirty="0"/>
          </a:p>
          <a:p>
            <a:endParaRPr lang="en-US" sz="1600" dirty="0"/>
          </a:p>
          <a:p>
            <a:endParaRPr lang="en-US" sz="1600" dirty="0"/>
          </a:p>
          <a:p>
            <a:endParaRPr lang="en-US" sz="1600" dirty="0"/>
          </a:p>
        </p:txBody>
      </p:sp>
      <p:sp>
        <p:nvSpPr>
          <p:cNvPr id="6" name="TextBox 5"/>
          <p:cNvSpPr txBox="1"/>
          <p:nvPr/>
        </p:nvSpPr>
        <p:spPr>
          <a:xfrm>
            <a:off x="14243860" y="10133652"/>
            <a:ext cx="5095700" cy="3939540"/>
          </a:xfrm>
          <a:prstGeom prst="rect">
            <a:avLst/>
          </a:prstGeom>
          <a:noFill/>
        </p:spPr>
        <p:txBody>
          <a:bodyPr wrap="square" rtlCol="0">
            <a:spAutoFit/>
          </a:bodyPr>
          <a:lstStyle/>
          <a:p>
            <a:r>
              <a:rPr lang="en-US" sz="1600" b="1" dirty="0"/>
              <a:t>Previous Medical History: </a:t>
            </a:r>
          </a:p>
          <a:p>
            <a:pPr marL="285750" indent="-285750">
              <a:buFont typeface="Wingdings" panose="05000000000000000000" pitchFamily="2" charset="2"/>
              <a:buChar char="§"/>
            </a:pPr>
            <a:r>
              <a:rPr lang="en-US" sz="1600" dirty="0"/>
              <a:t>Coronary Artery Disease (CAD)- a condition where the coronary arteries are unable to supply the myocardium with oxygen as a result of conditions such as atherosclerosis. The patient has undergone Coronary Artery Bypass Graft (CABG) surgery.</a:t>
            </a:r>
          </a:p>
          <a:p>
            <a:pPr marL="285750" indent="-285750">
              <a:buFont typeface="Wingdings" panose="05000000000000000000" pitchFamily="2" charset="2"/>
              <a:buChar char="§"/>
            </a:pPr>
            <a:r>
              <a:rPr lang="en-US" sz="1600" dirty="0"/>
              <a:t>End Stage Renal Disease- renal failure is permanent and patient must be on dialysis</a:t>
            </a:r>
          </a:p>
          <a:p>
            <a:pPr marL="285750" indent="-285750">
              <a:buFont typeface="Wingdings" panose="05000000000000000000" pitchFamily="2" charset="2"/>
              <a:buChar char="§"/>
            </a:pPr>
            <a:r>
              <a:rPr lang="en-US" sz="1600" dirty="0"/>
              <a:t>Diabetes- type 2 characterized by insulin resistance and hyperglycemia. Type 2 diabetes often runs in families and onset is usually after the fourth decade. Obesity is common in type 2</a:t>
            </a: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a:p>
            <a:endParaRPr lang="en-US" sz="1600" b="1" dirty="0"/>
          </a:p>
          <a:p>
            <a:pPr marL="285750" indent="-285750">
              <a:buFont typeface="Arial" panose="020B0604020202020204" pitchFamily="34" charset="0"/>
              <a:buChar char="•"/>
            </a:pPr>
            <a:endParaRPr lang="en-US" sz="1000" dirty="0"/>
          </a:p>
        </p:txBody>
      </p:sp>
      <p:sp>
        <p:nvSpPr>
          <p:cNvPr id="7" name="TextBox 6"/>
          <p:cNvSpPr txBox="1"/>
          <p:nvPr/>
        </p:nvSpPr>
        <p:spPr>
          <a:xfrm>
            <a:off x="14237003" y="13647803"/>
            <a:ext cx="5102557" cy="1077218"/>
          </a:xfrm>
          <a:prstGeom prst="rect">
            <a:avLst/>
          </a:prstGeom>
          <a:noFill/>
        </p:spPr>
        <p:txBody>
          <a:bodyPr wrap="square" rtlCol="0">
            <a:spAutoFit/>
          </a:bodyPr>
          <a:lstStyle/>
          <a:p>
            <a:r>
              <a:rPr lang="en-US" sz="1600" b="1" dirty="0"/>
              <a:t>Previous Surgical History: </a:t>
            </a:r>
          </a:p>
          <a:p>
            <a:pPr marL="285750" indent="-285750">
              <a:buFont typeface="Wingdings" panose="05000000000000000000" pitchFamily="2" charset="2"/>
              <a:buChar char="§"/>
            </a:pPr>
            <a:r>
              <a:rPr lang="en-US" sz="1600" dirty="0"/>
              <a:t>Cataract extraction </a:t>
            </a:r>
          </a:p>
          <a:p>
            <a:pPr marL="285750" indent="-285750">
              <a:buFont typeface="Wingdings" panose="05000000000000000000" pitchFamily="2" charset="2"/>
              <a:buChar char="§"/>
            </a:pPr>
            <a:r>
              <a:rPr lang="en-US" sz="1600" dirty="0"/>
              <a:t>Coronary Artery Bypass Grafting (CABG)</a:t>
            </a:r>
          </a:p>
          <a:p>
            <a:pPr marL="285750" indent="-285750">
              <a:buFont typeface="Wingdings" panose="05000000000000000000" pitchFamily="2" charset="2"/>
              <a:buChar char="§"/>
            </a:pPr>
            <a:r>
              <a:rPr lang="en-US" sz="1600" dirty="0"/>
              <a:t>Arteriovenous fistula on left arm</a:t>
            </a:r>
          </a:p>
        </p:txBody>
      </p:sp>
      <p:sp>
        <p:nvSpPr>
          <p:cNvPr id="9" name="TextBox 8"/>
          <p:cNvSpPr txBox="1"/>
          <p:nvPr/>
        </p:nvSpPr>
        <p:spPr>
          <a:xfrm>
            <a:off x="7884615" y="8773000"/>
            <a:ext cx="1855829" cy="338554"/>
          </a:xfrm>
          <a:prstGeom prst="rect">
            <a:avLst/>
          </a:prstGeom>
          <a:noFill/>
        </p:spPr>
        <p:txBody>
          <a:bodyPr wrap="none" rtlCol="0">
            <a:spAutoFit/>
          </a:bodyPr>
          <a:lstStyle/>
          <a:p>
            <a:r>
              <a:rPr lang="en-US" sz="1600" b="1" dirty="0"/>
              <a:t>Patient Information</a:t>
            </a:r>
          </a:p>
        </p:txBody>
      </p:sp>
      <p:sp>
        <p:nvSpPr>
          <p:cNvPr id="10" name="TextBox 9"/>
          <p:cNvSpPr txBox="1"/>
          <p:nvPr/>
        </p:nvSpPr>
        <p:spPr>
          <a:xfrm>
            <a:off x="7317525" y="9056337"/>
            <a:ext cx="2990008" cy="2277547"/>
          </a:xfrm>
          <a:prstGeom prst="rect">
            <a:avLst/>
          </a:prstGeom>
          <a:noFill/>
        </p:spPr>
        <p:txBody>
          <a:bodyPr wrap="square" rtlCol="0">
            <a:spAutoFit/>
          </a:bodyPr>
          <a:lstStyle/>
          <a:p>
            <a:pPr algn="ctr"/>
            <a:r>
              <a:rPr lang="en-US" sz="1400" dirty="0"/>
              <a:t>Name: H.S.</a:t>
            </a:r>
          </a:p>
          <a:p>
            <a:pPr algn="ctr"/>
            <a:r>
              <a:rPr lang="en-US" sz="1400" dirty="0"/>
              <a:t>Age: 57 years old</a:t>
            </a:r>
          </a:p>
          <a:p>
            <a:pPr algn="ctr"/>
            <a:r>
              <a:rPr lang="en-US" sz="1400" dirty="0"/>
              <a:t>Gender: Male</a:t>
            </a:r>
          </a:p>
          <a:p>
            <a:pPr algn="ctr"/>
            <a:r>
              <a:rPr lang="en-US" sz="1400" dirty="0"/>
              <a:t>DPOA: None</a:t>
            </a:r>
          </a:p>
          <a:p>
            <a:pPr algn="ctr"/>
            <a:r>
              <a:rPr lang="en-US" sz="1400" dirty="0"/>
              <a:t>Living Will: None</a:t>
            </a:r>
          </a:p>
          <a:p>
            <a:pPr algn="ctr"/>
            <a:r>
              <a:rPr lang="en-US" sz="1400" dirty="0" err="1"/>
              <a:t>Ht</a:t>
            </a:r>
            <a:r>
              <a:rPr lang="en-US" sz="1400" dirty="0"/>
              <a:t>: 176 cm</a:t>
            </a:r>
          </a:p>
          <a:p>
            <a:pPr algn="ctr"/>
            <a:r>
              <a:rPr lang="en-US" sz="1400" dirty="0" err="1"/>
              <a:t>Wt</a:t>
            </a:r>
            <a:r>
              <a:rPr lang="en-US" sz="1400" dirty="0"/>
              <a:t>: 80 Kg</a:t>
            </a:r>
          </a:p>
          <a:p>
            <a:pPr algn="ctr"/>
            <a:r>
              <a:rPr lang="en-US" sz="1400" dirty="0"/>
              <a:t>BMI: 25.83 Kg/m2</a:t>
            </a:r>
          </a:p>
          <a:p>
            <a:pPr algn="ctr"/>
            <a:endParaRPr lang="en-US" sz="1400" dirty="0"/>
          </a:p>
          <a:p>
            <a:endParaRPr lang="en-US" sz="1600" dirty="0"/>
          </a:p>
        </p:txBody>
      </p:sp>
      <p:sp>
        <p:nvSpPr>
          <p:cNvPr id="11" name="TextBox 10"/>
          <p:cNvSpPr txBox="1"/>
          <p:nvPr/>
        </p:nvSpPr>
        <p:spPr>
          <a:xfrm>
            <a:off x="10810453" y="8574420"/>
            <a:ext cx="2883668" cy="584775"/>
          </a:xfrm>
          <a:prstGeom prst="rect">
            <a:avLst/>
          </a:prstGeom>
          <a:noFill/>
        </p:spPr>
        <p:txBody>
          <a:bodyPr wrap="square" rtlCol="0">
            <a:spAutoFit/>
          </a:bodyPr>
          <a:lstStyle/>
          <a:p>
            <a:pPr algn="ctr"/>
            <a:r>
              <a:rPr lang="en-US" sz="1600" b="1" dirty="0"/>
              <a:t>Chief Complaint</a:t>
            </a:r>
          </a:p>
          <a:p>
            <a:pPr algn="ctr"/>
            <a:r>
              <a:rPr lang="en-US" sz="1600" dirty="0"/>
              <a:t>Shortness of breath</a:t>
            </a:r>
          </a:p>
        </p:txBody>
      </p:sp>
      <p:sp>
        <p:nvSpPr>
          <p:cNvPr id="12" name="TextBox 11"/>
          <p:cNvSpPr txBox="1"/>
          <p:nvPr/>
        </p:nvSpPr>
        <p:spPr>
          <a:xfrm>
            <a:off x="11118454" y="9313277"/>
            <a:ext cx="2215608" cy="1815882"/>
          </a:xfrm>
          <a:prstGeom prst="rect">
            <a:avLst/>
          </a:prstGeom>
          <a:noFill/>
        </p:spPr>
        <p:txBody>
          <a:bodyPr wrap="square" rtlCol="0">
            <a:spAutoFit/>
          </a:bodyPr>
          <a:lstStyle/>
          <a:p>
            <a:pPr algn="ctr"/>
            <a:r>
              <a:rPr lang="en-US" sz="1600" b="1" dirty="0"/>
              <a:t>Admitting/Current Diagnoses(</a:t>
            </a:r>
            <a:r>
              <a:rPr lang="en-US" sz="1600" b="1" dirty="0" err="1"/>
              <a:t>es</a:t>
            </a:r>
            <a:r>
              <a:rPr lang="en-US" sz="1600" b="1" dirty="0"/>
              <a:t>): </a:t>
            </a:r>
          </a:p>
          <a:p>
            <a:pPr algn="ctr"/>
            <a:r>
              <a:rPr lang="en-US" sz="1600" dirty="0"/>
              <a:t>Acute hypoxemic respiratory failure secondary to decompensated heart failure</a:t>
            </a:r>
          </a:p>
        </p:txBody>
      </p:sp>
      <p:sp>
        <p:nvSpPr>
          <p:cNvPr id="22" name="TextBox 21"/>
          <p:cNvSpPr txBox="1"/>
          <p:nvPr/>
        </p:nvSpPr>
        <p:spPr>
          <a:xfrm>
            <a:off x="1791197" y="6250854"/>
            <a:ext cx="5178669" cy="8463855"/>
          </a:xfrm>
          <a:prstGeom prst="rect">
            <a:avLst/>
          </a:prstGeom>
          <a:noFill/>
        </p:spPr>
        <p:txBody>
          <a:bodyPr wrap="square" rtlCol="0">
            <a:spAutoFit/>
          </a:bodyPr>
          <a:lstStyle/>
          <a:p>
            <a:r>
              <a:rPr lang="en-US" sz="1600" b="1" dirty="0"/>
              <a:t>Diagnostic Tests / Lab Result w/ Dates and Normal Ranges</a:t>
            </a:r>
          </a:p>
          <a:p>
            <a:r>
              <a:rPr lang="en-US" sz="1600" b="1" dirty="0"/>
              <a:t>Blood Gases</a:t>
            </a:r>
          </a:p>
          <a:p>
            <a:r>
              <a:rPr lang="en-US" sz="1600" b="1" dirty="0"/>
              <a:t>Date </a:t>
            </a:r>
            <a:r>
              <a:rPr lang="en-US" sz="1600" dirty="0"/>
              <a:t>09/05/2018 </a:t>
            </a:r>
            <a:r>
              <a:rPr lang="en-US" sz="1600" b="1" dirty="0"/>
              <a:t>FiO2 %</a:t>
            </a:r>
            <a:r>
              <a:rPr lang="en-US" sz="1600" dirty="0"/>
              <a:t>: 80.0 (High) </a:t>
            </a:r>
            <a:r>
              <a:rPr lang="en-US" sz="1600" b="1" dirty="0"/>
              <a:t>Norms</a:t>
            </a:r>
            <a:r>
              <a:rPr lang="en-US" sz="1600" dirty="0"/>
              <a:t>: &lt;21%</a:t>
            </a:r>
          </a:p>
          <a:p>
            <a:r>
              <a:rPr lang="en-US" sz="1600" b="1" dirty="0"/>
              <a:t>Date</a:t>
            </a:r>
            <a:r>
              <a:rPr lang="en-US" sz="1600" dirty="0"/>
              <a:t> 09/05/2018 </a:t>
            </a:r>
            <a:r>
              <a:rPr lang="en-US" sz="1600" b="1" dirty="0"/>
              <a:t>pH</a:t>
            </a:r>
            <a:r>
              <a:rPr lang="en-US" sz="1600" dirty="0"/>
              <a:t>: 7.37 (Normal) </a:t>
            </a:r>
            <a:r>
              <a:rPr lang="en-US" sz="1600" b="1" dirty="0"/>
              <a:t>Norms</a:t>
            </a:r>
            <a:r>
              <a:rPr lang="en-US" sz="1600" dirty="0"/>
              <a:t>: 7.35-7.45</a:t>
            </a:r>
          </a:p>
          <a:p>
            <a:r>
              <a:rPr lang="en-US" sz="1600" b="1" dirty="0"/>
              <a:t>Date</a:t>
            </a:r>
            <a:r>
              <a:rPr lang="en-US" sz="1600" dirty="0"/>
              <a:t> 09/05/2018 </a:t>
            </a:r>
            <a:r>
              <a:rPr lang="en-US" sz="1600" b="1" dirty="0"/>
              <a:t>pCO2</a:t>
            </a:r>
            <a:r>
              <a:rPr lang="en-US" sz="1600" dirty="0"/>
              <a:t>: 42.0 (Normal) </a:t>
            </a:r>
            <a:r>
              <a:rPr lang="en-US" sz="1600" b="1" dirty="0"/>
              <a:t>Norms</a:t>
            </a:r>
            <a:r>
              <a:rPr lang="en-US" sz="1600" dirty="0"/>
              <a:t>: 35-45</a:t>
            </a:r>
          </a:p>
          <a:p>
            <a:r>
              <a:rPr lang="en-US" sz="1600" b="1" dirty="0"/>
              <a:t>Date</a:t>
            </a:r>
            <a:r>
              <a:rPr lang="en-US" sz="1600" dirty="0"/>
              <a:t> 09/05/2018 </a:t>
            </a:r>
            <a:r>
              <a:rPr lang="en-US" sz="1600" b="1" dirty="0"/>
              <a:t>pO2</a:t>
            </a:r>
            <a:r>
              <a:rPr lang="en-US" sz="1600" dirty="0"/>
              <a:t>: 222.0 (High) </a:t>
            </a:r>
            <a:r>
              <a:rPr lang="en-US" sz="1600" b="1" dirty="0"/>
              <a:t>Norms</a:t>
            </a:r>
            <a:r>
              <a:rPr lang="en-US" sz="1600" dirty="0"/>
              <a:t>: 80-100</a:t>
            </a:r>
          </a:p>
          <a:p>
            <a:r>
              <a:rPr lang="en-US" sz="1600" b="1" dirty="0"/>
              <a:t>Date</a:t>
            </a:r>
            <a:r>
              <a:rPr lang="en-US" sz="1600" dirty="0"/>
              <a:t> 09/05/2018 </a:t>
            </a:r>
            <a:r>
              <a:rPr lang="en-US" sz="1600" b="1" dirty="0"/>
              <a:t>HCO3</a:t>
            </a:r>
            <a:r>
              <a:rPr lang="en-US" sz="1600" dirty="0"/>
              <a:t>: 24.3 (Normal) </a:t>
            </a:r>
            <a:r>
              <a:rPr lang="en-US" sz="1600" b="1" dirty="0"/>
              <a:t>Norms</a:t>
            </a:r>
            <a:r>
              <a:rPr lang="en-US" sz="1600" dirty="0"/>
              <a:t>: 22-26</a:t>
            </a:r>
          </a:p>
          <a:p>
            <a:r>
              <a:rPr lang="en-US" sz="1600" b="1" dirty="0"/>
              <a:t>Date</a:t>
            </a:r>
            <a:r>
              <a:rPr lang="en-US" sz="1600" dirty="0"/>
              <a:t> 09/05/2018 </a:t>
            </a:r>
            <a:r>
              <a:rPr lang="en-US" sz="1600" b="1" dirty="0"/>
              <a:t>Base Excess</a:t>
            </a:r>
            <a:r>
              <a:rPr lang="en-US" sz="1600" dirty="0"/>
              <a:t>: -1.0 (Normal) </a:t>
            </a:r>
            <a:r>
              <a:rPr lang="en-US" sz="1600" b="1" dirty="0"/>
              <a:t>Norms</a:t>
            </a:r>
            <a:r>
              <a:rPr lang="en-US" sz="1600" dirty="0"/>
              <a:t>: -5 to +3</a:t>
            </a:r>
          </a:p>
          <a:p>
            <a:r>
              <a:rPr lang="en-US" sz="1600" b="1" dirty="0"/>
              <a:t>Date</a:t>
            </a:r>
            <a:r>
              <a:rPr lang="en-US" sz="1600" dirty="0"/>
              <a:t> 09/05/2018 </a:t>
            </a:r>
            <a:r>
              <a:rPr lang="en-US" sz="1600" b="1" dirty="0"/>
              <a:t>O2 Sat Art</a:t>
            </a:r>
            <a:r>
              <a:rPr lang="en-US" sz="1600" dirty="0"/>
              <a:t>: 0.0 (Low) </a:t>
            </a:r>
            <a:r>
              <a:rPr lang="en-US" sz="1600" b="1" dirty="0"/>
              <a:t>Norms</a:t>
            </a:r>
            <a:r>
              <a:rPr lang="en-US" sz="1600" dirty="0"/>
              <a:t>: 80-100</a:t>
            </a:r>
          </a:p>
          <a:p>
            <a:r>
              <a:rPr lang="en-US" sz="1600" b="1" dirty="0"/>
              <a:t>Date</a:t>
            </a:r>
            <a:r>
              <a:rPr lang="en-US" sz="1600" dirty="0"/>
              <a:t> 09/05/2018 </a:t>
            </a:r>
            <a:r>
              <a:rPr lang="en-US" sz="1600" b="1" dirty="0"/>
              <a:t>O2 Sat</a:t>
            </a:r>
            <a:r>
              <a:rPr lang="en-US" sz="1600" dirty="0"/>
              <a:t>: 98.0 (Normal) </a:t>
            </a:r>
            <a:r>
              <a:rPr lang="en-US" sz="1600" b="1" dirty="0"/>
              <a:t>Norms</a:t>
            </a:r>
            <a:r>
              <a:rPr lang="en-US" sz="1600" dirty="0"/>
              <a:t>: 80-100</a:t>
            </a:r>
          </a:p>
          <a:p>
            <a:r>
              <a:rPr lang="en-US" sz="1600" b="1" dirty="0"/>
              <a:t>Date</a:t>
            </a:r>
            <a:r>
              <a:rPr lang="en-US" sz="1600" dirty="0"/>
              <a:t> 09/05/2018 </a:t>
            </a:r>
            <a:r>
              <a:rPr lang="en-US" sz="1600" b="1" dirty="0"/>
              <a:t>met </a:t>
            </a:r>
            <a:r>
              <a:rPr lang="en-US" sz="1600" b="1" dirty="0" err="1"/>
              <a:t>Hgb</a:t>
            </a:r>
            <a:r>
              <a:rPr lang="en-US" sz="1600" dirty="0"/>
              <a:t>: 1.9 (High) </a:t>
            </a:r>
            <a:r>
              <a:rPr lang="en-US" sz="1600" b="1" dirty="0"/>
              <a:t>Norms</a:t>
            </a:r>
            <a:r>
              <a:rPr lang="en-US" sz="1600" dirty="0"/>
              <a:t>: &lt;1</a:t>
            </a:r>
          </a:p>
          <a:p>
            <a:r>
              <a:rPr lang="en-US" sz="1600" b="1" dirty="0"/>
              <a:t>Date</a:t>
            </a:r>
            <a:r>
              <a:rPr lang="en-US" sz="1600" dirty="0"/>
              <a:t> 09/05/2018 </a:t>
            </a:r>
            <a:r>
              <a:rPr lang="en-US" sz="1600" b="1" dirty="0" err="1"/>
              <a:t>tHb</a:t>
            </a:r>
            <a:r>
              <a:rPr lang="en-US" sz="1600" dirty="0"/>
              <a:t>: 11.4 (Low) </a:t>
            </a:r>
            <a:r>
              <a:rPr lang="en-US" sz="1600" b="1" dirty="0"/>
              <a:t>Norms</a:t>
            </a:r>
            <a:r>
              <a:rPr lang="en-US" sz="1600" dirty="0"/>
              <a:t>: 13-20</a:t>
            </a:r>
          </a:p>
          <a:p>
            <a:r>
              <a:rPr lang="en-US" sz="1600" b="1" dirty="0"/>
              <a:t>Date</a:t>
            </a:r>
            <a:r>
              <a:rPr lang="en-US" sz="1600" dirty="0"/>
              <a:t> 09/05/2018 </a:t>
            </a:r>
            <a:r>
              <a:rPr lang="en-US" sz="1600" b="1" dirty="0"/>
              <a:t>O2Hb</a:t>
            </a:r>
            <a:r>
              <a:rPr lang="en-US" sz="1600" dirty="0"/>
              <a:t>: 94.8 (Low) </a:t>
            </a:r>
            <a:r>
              <a:rPr lang="en-US" sz="1600" b="1" dirty="0"/>
              <a:t>Norms</a:t>
            </a:r>
            <a:r>
              <a:rPr lang="en-US" sz="1600" dirty="0"/>
              <a:t>: 95-98</a:t>
            </a:r>
          </a:p>
          <a:p>
            <a:r>
              <a:rPr lang="en-US" sz="1600" b="1" dirty="0"/>
              <a:t>Date</a:t>
            </a:r>
            <a:r>
              <a:rPr lang="en-US" sz="1600" dirty="0"/>
              <a:t> 09/05/2018 </a:t>
            </a:r>
            <a:r>
              <a:rPr lang="en-US" sz="1600" b="1" dirty="0" err="1"/>
              <a:t>COHb</a:t>
            </a:r>
            <a:r>
              <a:rPr lang="en-US" sz="1600" dirty="0"/>
              <a:t>: 1.5(Normal) </a:t>
            </a:r>
            <a:r>
              <a:rPr lang="en-US" sz="1600" b="1" dirty="0"/>
              <a:t>Norms</a:t>
            </a:r>
            <a:r>
              <a:rPr lang="en-US" sz="1600" dirty="0"/>
              <a:t>: 1.5-3</a:t>
            </a:r>
          </a:p>
          <a:p>
            <a:r>
              <a:rPr lang="en-US" sz="1600" b="1" dirty="0"/>
              <a:t>Date</a:t>
            </a:r>
            <a:r>
              <a:rPr lang="en-US" sz="1600" dirty="0"/>
              <a:t> 09/05/2018 </a:t>
            </a:r>
            <a:r>
              <a:rPr lang="en-US" sz="1600" b="1" dirty="0" err="1"/>
              <a:t>DeoxyHgb</a:t>
            </a:r>
            <a:r>
              <a:rPr lang="en-US" sz="1600" dirty="0"/>
              <a:t>: 1.9 (Low) </a:t>
            </a:r>
            <a:r>
              <a:rPr lang="en-US" sz="1600" b="1" dirty="0"/>
              <a:t>Norms</a:t>
            </a:r>
            <a:r>
              <a:rPr lang="en-US" sz="1600" dirty="0"/>
              <a:t>: 50-80</a:t>
            </a:r>
          </a:p>
          <a:p>
            <a:endParaRPr lang="en-US" sz="1600" dirty="0"/>
          </a:p>
          <a:p>
            <a:r>
              <a:rPr lang="en-US" sz="1600" b="1" dirty="0"/>
              <a:t>Blood Gas Modalities</a:t>
            </a:r>
          </a:p>
          <a:p>
            <a:r>
              <a:rPr lang="en-US" sz="1600" b="1" dirty="0"/>
              <a:t>Date</a:t>
            </a:r>
            <a:r>
              <a:rPr lang="en-US" sz="1600" dirty="0"/>
              <a:t> 09/05/2018 </a:t>
            </a:r>
            <a:r>
              <a:rPr lang="en-US" sz="1600" b="1" dirty="0"/>
              <a:t>Mechanical Tidal volume</a:t>
            </a:r>
            <a:r>
              <a:rPr lang="en-US" sz="1600" dirty="0"/>
              <a:t>: 500 (Normal) </a:t>
            </a:r>
            <a:r>
              <a:rPr lang="en-US" sz="1600" b="1" dirty="0"/>
              <a:t>Norms</a:t>
            </a:r>
            <a:r>
              <a:rPr lang="en-US" sz="1600" dirty="0"/>
              <a:t>: 500</a:t>
            </a:r>
          </a:p>
          <a:p>
            <a:r>
              <a:rPr lang="en-US" sz="1600" b="1" dirty="0"/>
              <a:t>Date</a:t>
            </a:r>
            <a:r>
              <a:rPr lang="en-US" sz="1600" dirty="0"/>
              <a:t> 09/05/2018 </a:t>
            </a:r>
            <a:r>
              <a:rPr lang="en-US" sz="1600" b="1" dirty="0"/>
              <a:t>Mechanical Rate</a:t>
            </a:r>
            <a:r>
              <a:rPr lang="en-US" sz="1600" dirty="0"/>
              <a:t>: 20.0 (Normal) </a:t>
            </a:r>
            <a:r>
              <a:rPr lang="en-US" sz="1600" b="1" dirty="0"/>
              <a:t>Norms</a:t>
            </a:r>
            <a:r>
              <a:rPr lang="en-US" sz="1600" dirty="0"/>
              <a:t>: 12-20</a:t>
            </a:r>
          </a:p>
          <a:p>
            <a:endParaRPr lang="en-US" sz="1600" dirty="0"/>
          </a:p>
          <a:p>
            <a:r>
              <a:rPr lang="en-US" sz="1600" b="1" dirty="0"/>
              <a:t>CBC</a:t>
            </a:r>
          </a:p>
          <a:p>
            <a:r>
              <a:rPr lang="en-US" sz="1600" b="1" dirty="0"/>
              <a:t>Date </a:t>
            </a:r>
            <a:r>
              <a:rPr lang="en-US" sz="1600" dirty="0"/>
              <a:t>09/05/2018 </a:t>
            </a:r>
            <a:r>
              <a:rPr lang="en-US" sz="1600" b="1" dirty="0"/>
              <a:t>WBC</a:t>
            </a:r>
            <a:r>
              <a:rPr lang="en-US" sz="1600" dirty="0"/>
              <a:t> 21.2 (High) </a:t>
            </a:r>
            <a:r>
              <a:rPr lang="en-US" sz="1600" b="1" dirty="0"/>
              <a:t>Norms</a:t>
            </a:r>
            <a:r>
              <a:rPr lang="en-US" sz="1600" dirty="0"/>
              <a:t> 4-11</a:t>
            </a:r>
          </a:p>
          <a:p>
            <a:r>
              <a:rPr lang="en-US" sz="1600" b="1" dirty="0"/>
              <a:t>Date</a:t>
            </a:r>
            <a:r>
              <a:rPr lang="en-US" sz="1600" dirty="0"/>
              <a:t> 09/05/2018 </a:t>
            </a:r>
            <a:r>
              <a:rPr lang="en-US" sz="1600" b="1" dirty="0"/>
              <a:t>RBC</a:t>
            </a:r>
            <a:r>
              <a:rPr lang="en-US" sz="1600" dirty="0"/>
              <a:t> 3.56 (Low) </a:t>
            </a:r>
            <a:r>
              <a:rPr lang="en-US" sz="1600" b="1" dirty="0"/>
              <a:t>Norms</a:t>
            </a:r>
            <a:r>
              <a:rPr lang="en-US" sz="1600" dirty="0"/>
              <a:t> 4.5-5.5</a:t>
            </a:r>
          </a:p>
          <a:p>
            <a:r>
              <a:rPr lang="en-US" sz="1600" b="1" dirty="0"/>
              <a:t>Date</a:t>
            </a:r>
            <a:r>
              <a:rPr lang="en-US" sz="1600" dirty="0"/>
              <a:t> 09/05/2018 </a:t>
            </a:r>
            <a:r>
              <a:rPr lang="en-US" sz="1600" b="1" dirty="0" err="1"/>
              <a:t>Hgb</a:t>
            </a:r>
            <a:r>
              <a:rPr lang="en-US" sz="1600" dirty="0"/>
              <a:t> 11.5 (Low) </a:t>
            </a:r>
            <a:r>
              <a:rPr lang="en-US" sz="1600" b="1" dirty="0"/>
              <a:t>Norms</a:t>
            </a:r>
            <a:r>
              <a:rPr lang="en-US" sz="1600" dirty="0"/>
              <a:t> 13-20</a:t>
            </a:r>
          </a:p>
          <a:p>
            <a:r>
              <a:rPr lang="en-US" sz="1600" b="1" dirty="0"/>
              <a:t>Date</a:t>
            </a:r>
            <a:r>
              <a:rPr lang="en-US" sz="1600" dirty="0"/>
              <a:t> 09/05/2018 </a:t>
            </a:r>
            <a:r>
              <a:rPr lang="en-US" sz="1600" b="1" dirty="0" err="1"/>
              <a:t>Hct</a:t>
            </a:r>
            <a:r>
              <a:rPr lang="en-US" sz="1600" dirty="0"/>
              <a:t> 34.3 (low) </a:t>
            </a:r>
            <a:r>
              <a:rPr lang="en-US" sz="1600" b="1" dirty="0"/>
              <a:t>Norms</a:t>
            </a:r>
            <a:r>
              <a:rPr lang="en-US" sz="1600" dirty="0"/>
              <a:t> 45-47</a:t>
            </a:r>
          </a:p>
          <a:p>
            <a:r>
              <a:rPr lang="en-US" sz="1600" b="1" dirty="0"/>
              <a:t>Date</a:t>
            </a:r>
            <a:r>
              <a:rPr lang="en-US" sz="1600" dirty="0"/>
              <a:t>  09/05/2018 </a:t>
            </a:r>
            <a:r>
              <a:rPr lang="en-US" sz="1600" b="1" dirty="0"/>
              <a:t>MCV</a:t>
            </a:r>
            <a:r>
              <a:rPr lang="en-US" sz="1600" dirty="0"/>
              <a:t> 96.3 (High) </a:t>
            </a:r>
            <a:r>
              <a:rPr lang="en-US" sz="1600" b="1" dirty="0"/>
              <a:t>Norms</a:t>
            </a:r>
            <a:r>
              <a:rPr lang="en-US" sz="1600" dirty="0"/>
              <a:t> 76-96</a:t>
            </a:r>
          </a:p>
          <a:p>
            <a:r>
              <a:rPr lang="en-US" sz="1600" b="1" dirty="0"/>
              <a:t>Date</a:t>
            </a:r>
            <a:r>
              <a:rPr lang="en-US" sz="1600" dirty="0"/>
              <a:t> 09/05/2018 </a:t>
            </a:r>
            <a:r>
              <a:rPr lang="en-US" sz="1600" b="1" dirty="0"/>
              <a:t>MCH</a:t>
            </a:r>
            <a:r>
              <a:rPr lang="en-US" sz="1600" dirty="0"/>
              <a:t> 32.3 (Normal) </a:t>
            </a:r>
            <a:r>
              <a:rPr lang="en-US" sz="1600" b="1" dirty="0"/>
              <a:t>Norms</a:t>
            </a:r>
            <a:r>
              <a:rPr lang="en-US" sz="1600" dirty="0"/>
              <a:t> 29-32</a:t>
            </a:r>
          </a:p>
          <a:p>
            <a:r>
              <a:rPr lang="en-US" sz="1600" b="1" dirty="0"/>
              <a:t>Date</a:t>
            </a:r>
            <a:r>
              <a:rPr lang="en-US" sz="1600" dirty="0"/>
              <a:t> 09/05/2018 </a:t>
            </a:r>
            <a:r>
              <a:rPr lang="en-US" sz="1600" b="1" dirty="0"/>
              <a:t>PLT</a:t>
            </a:r>
            <a:r>
              <a:rPr lang="en-US" sz="1600" dirty="0"/>
              <a:t> 164 (Normal) </a:t>
            </a:r>
            <a:r>
              <a:rPr lang="en-US" sz="1600" b="1" dirty="0"/>
              <a:t>Norms</a:t>
            </a:r>
            <a:r>
              <a:rPr lang="en-US" sz="1600" dirty="0"/>
              <a:t> 150-450 </a:t>
            </a:r>
          </a:p>
          <a:p>
            <a:endParaRPr lang="en-US" sz="1600" b="1" dirty="0"/>
          </a:p>
          <a:p>
            <a:endParaRPr lang="en-US" sz="1600" dirty="0"/>
          </a:p>
        </p:txBody>
      </p:sp>
      <p:sp>
        <p:nvSpPr>
          <p:cNvPr id="24" name="TextBox 23"/>
          <p:cNvSpPr txBox="1"/>
          <p:nvPr/>
        </p:nvSpPr>
        <p:spPr>
          <a:xfrm>
            <a:off x="7472082" y="11726938"/>
            <a:ext cx="6225834" cy="2708434"/>
          </a:xfrm>
          <a:prstGeom prst="rect">
            <a:avLst/>
          </a:prstGeom>
          <a:noFill/>
        </p:spPr>
        <p:txBody>
          <a:bodyPr wrap="square" rtlCol="0">
            <a:spAutoFit/>
          </a:bodyPr>
          <a:lstStyle/>
          <a:p>
            <a:r>
              <a:rPr lang="en-US" sz="1400" b="1" dirty="0"/>
              <a:t>Plan of Care:</a:t>
            </a:r>
          </a:p>
          <a:p>
            <a:pPr marL="285750" indent="-285750">
              <a:buFont typeface="Wingdings" panose="05000000000000000000" pitchFamily="2" charset="2"/>
              <a:buChar char="§"/>
            </a:pPr>
            <a:r>
              <a:rPr lang="en-US" sz="1400" dirty="0"/>
              <a:t>The patient is admitted to telemetry</a:t>
            </a:r>
          </a:p>
          <a:p>
            <a:pPr marL="285750" indent="-285750">
              <a:buFont typeface="Wingdings" panose="05000000000000000000" pitchFamily="2" charset="2"/>
              <a:buChar char="§"/>
            </a:pPr>
            <a:r>
              <a:rPr lang="en-US" sz="1400" dirty="0"/>
              <a:t>Renal diet</a:t>
            </a:r>
          </a:p>
          <a:p>
            <a:pPr marL="285750" indent="-285750">
              <a:buFont typeface="Wingdings" panose="05000000000000000000" pitchFamily="2" charset="2"/>
              <a:buChar char="§"/>
            </a:pPr>
            <a:r>
              <a:rPr lang="en-US" sz="1400" dirty="0" err="1"/>
              <a:t>Accu-Chek</a:t>
            </a:r>
            <a:r>
              <a:rPr lang="en-US" sz="1400" dirty="0"/>
              <a:t> </a:t>
            </a:r>
            <a:r>
              <a:rPr lang="en-US" sz="1400" dirty="0" err="1"/>
              <a:t>a.c</a:t>
            </a:r>
            <a:r>
              <a:rPr lang="en-US" sz="1400" dirty="0"/>
              <a:t>. and at bedtime and sliding scale insulin per protocol </a:t>
            </a:r>
          </a:p>
          <a:p>
            <a:pPr marL="285750" indent="-285750">
              <a:buFont typeface="Wingdings" panose="05000000000000000000" pitchFamily="2" charset="2"/>
              <a:buChar char="§"/>
            </a:pPr>
            <a:r>
              <a:rPr lang="en-US" sz="1400" dirty="0"/>
              <a:t>Continue Humalog 75/25 at 20 units subcutaneous </a:t>
            </a:r>
            <a:r>
              <a:rPr lang="en-US" sz="1400" dirty="0" err="1"/>
              <a:t>q.a.m</a:t>
            </a:r>
            <a:r>
              <a:rPr lang="en-US" sz="1400" dirty="0"/>
              <a:t>. and 12 units </a:t>
            </a:r>
            <a:r>
              <a:rPr lang="en-US" sz="1400" dirty="0" err="1"/>
              <a:t>q.p.m</a:t>
            </a:r>
            <a:r>
              <a:rPr lang="en-US" sz="1400" dirty="0"/>
              <a:t>.</a:t>
            </a:r>
          </a:p>
          <a:p>
            <a:pPr marL="285750" indent="-285750">
              <a:buFont typeface="Wingdings" panose="05000000000000000000" pitchFamily="2" charset="2"/>
              <a:buChar char="§"/>
            </a:pPr>
            <a:r>
              <a:rPr lang="en-US" sz="1400" dirty="0"/>
              <a:t>Zofran 4 mg IV q. 6 hourly </a:t>
            </a:r>
            <a:r>
              <a:rPr lang="en-US" sz="1400" dirty="0" err="1"/>
              <a:t>p.r.n</a:t>
            </a:r>
            <a:r>
              <a:rPr lang="en-US" sz="1400" dirty="0"/>
              <a:t>. nausea and vomiting</a:t>
            </a:r>
          </a:p>
          <a:p>
            <a:pPr marL="285750" indent="-285750">
              <a:buFont typeface="Wingdings" panose="05000000000000000000" pitchFamily="2" charset="2"/>
              <a:buChar char="§"/>
            </a:pPr>
            <a:r>
              <a:rPr lang="en-US" sz="1400" dirty="0"/>
              <a:t>Pantoprazole 40 mg </a:t>
            </a:r>
            <a:r>
              <a:rPr lang="en-US" sz="1400" dirty="0" err="1"/>
              <a:t>p.o</a:t>
            </a:r>
            <a:r>
              <a:rPr lang="en-US" sz="1400" dirty="0"/>
              <a:t> daily </a:t>
            </a:r>
          </a:p>
          <a:p>
            <a:pPr marL="285750" indent="-285750">
              <a:buFont typeface="Wingdings" panose="05000000000000000000" pitchFamily="2" charset="2"/>
              <a:buChar char="§"/>
            </a:pPr>
            <a:r>
              <a:rPr lang="en-US" sz="1400" dirty="0"/>
              <a:t>Renal consult for hemodialysis</a:t>
            </a:r>
          </a:p>
          <a:p>
            <a:pPr marL="285750" indent="-285750">
              <a:buFont typeface="Wingdings" panose="05000000000000000000" pitchFamily="2" charset="2"/>
              <a:buChar char="§"/>
            </a:pPr>
            <a:r>
              <a:rPr lang="en-US" sz="1400" dirty="0"/>
              <a:t>Continue Lipitor 40 </a:t>
            </a:r>
            <a:r>
              <a:rPr lang="en-US" sz="1400" dirty="0" err="1"/>
              <a:t>m.g</a:t>
            </a:r>
            <a:r>
              <a:rPr lang="en-US" sz="1400" dirty="0"/>
              <a:t>. </a:t>
            </a:r>
            <a:r>
              <a:rPr lang="en-US" sz="1400" dirty="0" err="1"/>
              <a:t>p.o.</a:t>
            </a:r>
            <a:r>
              <a:rPr lang="en-US" sz="1400" dirty="0"/>
              <a:t> daily </a:t>
            </a:r>
          </a:p>
          <a:p>
            <a:pPr marL="285750" indent="-285750">
              <a:buFont typeface="Wingdings" panose="05000000000000000000" pitchFamily="2" charset="2"/>
              <a:buChar char="§"/>
            </a:pPr>
            <a:r>
              <a:rPr lang="en-US" sz="1400" dirty="0"/>
              <a:t>DVT prophylaxis</a:t>
            </a:r>
          </a:p>
          <a:p>
            <a:endParaRPr lang="en-US" sz="1400" b="1" dirty="0"/>
          </a:p>
          <a:p>
            <a:pPr marL="285750" indent="-285750">
              <a:buFont typeface="Arial" panose="020B0604020202020204" pitchFamily="34" charset="0"/>
              <a:buChar char="•"/>
            </a:pPr>
            <a:endParaRPr lang="en-US" sz="1600" dirty="0"/>
          </a:p>
        </p:txBody>
      </p:sp>
      <p:sp>
        <p:nvSpPr>
          <p:cNvPr id="25" name="TextBox 24"/>
          <p:cNvSpPr txBox="1"/>
          <p:nvPr/>
        </p:nvSpPr>
        <p:spPr>
          <a:xfrm>
            <a:off x="7924800" y="12374880"/>
            <a:ext cx="184731" cy="610936"/>
          </a:xfrm>
          <a:prstGeom prst="rect">
            <a:avLst/>
          </a:prstGeom>
          <a:noFill/>
        </p:spPr>
        <p:txBody>
          <a:bodyPr wrap="none" rtlCol="0">
            <a:spAutoFit/>
          </a:bodyPr>
          <a:lstStyle/>
          <a:p>
            <a:endParaRPr lang="en-US" dirty="0"/>
          </a:p>
        </p:txBody>
      </p:sp>
      <p:sp>
        <p:nvSpPr>
          <p:cNvPr id="26" name="TextBox 25"/>
          <p:cNvSpPr txBox="1"/>
          <p:nvPr/>
        </p:nvSpPr>
        <p:spPr>
          <a:xfrm>
            <a:off x="15849600" y="9509760"/>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5698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407640" y="8485138"/>
            <a:ext cx="3745513"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769003" y="4484076"/>
            <a:ext cx="3341077" cy="32999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5788601" y="738553"/>
            <a:ext cx="3364552" cy="330590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3"/>
          <p:cNvSpPr/>
          <p:nvPr/>
        </p:nvSpPr>
        <p:spPr>
          <a:xfrm>
            <a:off x="4763236" y="736932"/>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p:cNvSpPr/>
          <p:nvPr/>
        </p:nvSpPr>
        <p:spPr>
          <a:xfrm>
            <a:off x="685802" y="11846043"/>
            <a:ext cx="3536003" cy="3076935"/>
          </a:xfrm>
          <a:prstGeom prst="triangle">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606068" y="11846044"/>
            <a:ext cx="3725342" cy="307693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5802" y="4516440"/>
            <a:ext cx="3380360" cy="326756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85802" y="738553"/>
            <a:ext cx="3380360" cy="33059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a:off x="4731377" y="31302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Hexagon 29"/>
          <p:cNvSpPr/>
          <p:nvPr/>
        </p:nvSpPr>
        <p:spPr>
          <a:xfrm>
            <a:off x="4731534"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p:cNvSpPr/>
          <p:nvPr/>
        </p:nvSpPr>
        <p:spPr>
          <a:xfrm>
            <a:off x="733696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Hexagon 31"/>
          <p:cNvSpPr/>
          <p:nvPr/>
        </p:nvSpPr>
        <p:spPr>
          <a:xfrm>
            <a:off x="7303552" y="3114472"/>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agon 32"/>
          <p:cNvSpPr/>
          <p:nvPr/>
        </p:nvSpPr>
        <p:spPr>
          <a:xfrm>
            <a:off x="730370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Hexagon 33"/>
          <p:cNvSpPr/>
          <p:nvPr/>
        </p:nvSpPr>
        <p:spPr>
          <a:xfrm>
            <a:off x="989251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9892507"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9892508"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12498092"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12498092"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agon 38"/>
          <p:cNvSpPr/>
          <p:nvPr/>
        </p:nvSpPr>
        <p:spPr>
          <a:xfrm>
            <a:off x="12498092"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913329" y="736932"/>
            <a:ext cx="2291717" cy="2308324"/>
          </a:xfrm>
          <a:prstGeom prst="rect">
            <a:avLst/>
          </a:prstGeom>
          <a:noFill/>
        </p:spPr>
        <p:txBody>
          <a:bodyPr wrap="none" rtlCol="0">
            <a:spAutoFit/>
          </a:bodyPr>
          <a:lstStyle/>
          <a:p>
            <a:pPr algn="ctr"/>
            <a:r>
              <a:rPr lang="en-US" sz="1600" b="1" dirty="0"/>
              <a:t>Vital Signs</a:t>
            </a:r>
          </a:p>
          <a:p>
            <a:pPr algn="ctr"/>
            <a:r>
              <a:rPr lang="en-US" sz="1600" dirty="0"/>
              <a:t>Blood Pressure</a:t>
            </a:r>
          </a:p>
          <a:p>
            <a:pPr algn="ctr"/>
            <a:r>
              <a:rPr lang="en-US" sz="1600" dirty="0"/>
              <a:t>160/83</a:t>
            </a:r>
          </a:p>
          <a:p>
            <a:pPr algn="ctr"/>
            <a:r>
              <a:rPr lang="en-US" sz="1600" dirty="0"/>
              <a:t>Pulse rate 76 breaths</a:t>
            </a:r>
          </a:p>
          <a:p>
            <a:pPr algn="ctr"/>
            <a:r>
              <a:rPr lang="en-US" sz="1600" dirty="0"/>
              <a:t>Per minute</a:t>
            </a:r>
          </a:p>
          <a:p>
            <a:pPr algn="ctr"/>
            <a:r>
              <a:rPr lang="en-US" sz="1600" dirty="0"/>
              <a:t>Respiratory Rate 16</a:t>
            </a:r>
          </a:p>
          <a:p>
            <a:pPr algn="ctr"/>
            <a:r>
              <a:rPr lang="en-US" sz="1600" dirty="0"/>
              <a:t>Temperature 36.4 degree</a:t>
            </a:r>
          </a:p>
          <a:p>
            <a:pPr algn="ctr"/>
            <a:r>
              <a:rPr lang="en-US" sz="1600" dirty="0"/>
              <a:t>Centigrade</a:t>
            </a:r>
          </a:p>
          <a:p>
            <a:pPr algn="ctr"/>
            <a:r>
              <a:rPr lang="en-US" sz="1600" dirty="0"/>
              <a:t> </a:t>
            </a:r>
          </a:p>
        </p:txBody>
      </p:sp>
      <p:sp>
        <p:nvSpPr>
          <p:cNvPr id="40" name="TextBox 39"/>
          <p:cNvSpPr txBox="1"/>
          <p:nvPr/>
        </p:nvSpPr>
        <p:spPr>
          <a:xfrm>
            <a:off x="7558891" y="745524"/>
            <a:ext cx="2101361" cy="2554545"/>
          </a:xfrm>
          <a:prstGeom prst="rect">
            <a:avLst/>
          </a:prstGeom>
          <a:noFill/>
        </p:spPr>
        <p:txBody>
          <a:bodyPr wrap="square" rtlCol="0">
            <a:spAutoFit/>
          </a:bodyPr>
          <a:lstStyle/>
          <a:p>
            <a:pPr algn="ctr"/>
            <a:r>
              <a:rPr lang="en-US" sz="1600" b="1" dirty="0"/>
              <a:t>Neurological</a:t>
            </a:r>
          </a:p>
          <a:p>
            <a:pPr algn="ctr"/>
            <a:r>
              <a:rPr lang="en-US" sz="1600" dirty="0"/>
              <a:t>No focal neurologic</a:t>
            </a:r>
          </a:p>
          <a:p>
            <a:pPr algn="ctr"/>
            <a:r>
              <a:rPr lang="en-US" sz="1600" dirty="0"/>
              <a:t>Deficits</a:t>
            </a:r>
          </a:p>
          <a:p>
            <a:pPr algn="ctr"/>
            <a:r>
              <a:rPr lang="en-US" sz="1600" dirty="0"/>
              <a:t>Patient is oriented in time, place and person</a:t>
            </a:r>
          </a:p>
          <a:p>
            <a:pPr algn="ctr"/>
            <a:r>
              <a:rPr lang="en-US" sz="1600" dirty="0"/>
              <a:t>Pupils are equal and reactive</a:t>
            </a:r>
          </a:p>
          <a:p>
            <a:pPr algn="ctr"/>
            <a:r>
              <a:rPr lang="en-US" sz="1600" dirty="0"/>
              <a:t>Extraocular movements intact</a:t>
            </a:r>
          </a:p>
          <a:p>
            <a:pPr algn="ctr"/>
            <a:endParaRPr lang="en-US" sz="1600" dirty="0"/>
          </a:p>
        </p:txBody>
      </p:sp>
      <p:sp>
        <p:nvSpPr>
          <p:cNvPr id="42" name="TextBox 41"/>
          <p:cNvSpPr txBox="1"/>
          <p:nvPr/>
        </p:nvSpPr>
        <p:spPr>
          <a:xfrm>
            <a:off x="10150006" y="745524"/>
            <a:ext cx="2110881" cy="2554545"/>
          </a:xfrm>
          <a:prstGeom prst="rect">
            <a:avLst/>
          </a:prstGeom>
          <a:noFill/>
        </p:spPr>
        <p:txBody>
          <a:bodyPr wrap="square" rtlCol="0">
            <a:spAutoFit/>
          </a:bodyPr>
          <a:lstStyle/>
          <a:p>
            <a:pPr algn="ctr"/>
            <a:r>
              <a:rPr lang="en-US" sz="1600" b="1" dirty="0"/>
              <a:t>Cardiovascular</a:t>
            </a:r>
          </a:p>
          <a:p>
            <a:pPr algn="ctr"/>
            <a:r>
              <a:rPr lang="en-US" sz="1600" dirty="0"/>
              <a:t>S1 and S2 present</a:t>
            </a:r>
          </a:p>
          <a:p>
            <a:pPr algn="ctr"/>
            <a:r>
              <a:rPr lang="en-US" sz="1600" dirty="0"/>
              <a:t>No S3 or gallop</a:t>
            </a:r>
          </a:p>
          <a:p>
            <a:pPr algn="ctr"/>
            <a:r>
              <a:rPr lang="en-US" sz="1600" dirty="0"/>
              <a:t>Surgical scar from CABG present over the midline</a:t>
            </a:r>
          </a:p>
          <a:p>
            <a:pPr algn="ctr"/>
            <a:r>
              <a:rPr lang="en-US" sz="1600" dirty="0"/>
              <a:t>No JVD</a:t>
            </a:r>
          </a:p>
          <a:p>
            <a:pPr algn="ctr"/>
            <a:r>
              <a:rPr lang="en-US" sz="1600" dirty="0"/>
              <a:t>Trachea midline</a:t>
            </a:r>
          </a:p>
          <a:p>
            <a:pPr algn="ctr"/>
            <a:r>
              <a:rPr lang="en-US" sz="1600" dirty="0"/>
              <a:t>No carotid bruit</a:t>
            </a:r>
          </a:p>
          <a:p>
            <a:pPr algn="ctr"/>
            <a:endParaRPr lang="en-US" sz="1600" dirty="0"/>
          </a:p>
        </p:txBody>
      </p:sp>
      <p:sp>
        <p:nvSpPr>
          <p:cNvPr id="43" name="TextBox 42"/>
          <p:cNvSpPr txBox="1"/>
          <p:nvPr/>
        </p:nvSpPr>
        <p:spPr>
          <a:xfrm>
            <a:off x="12654243" y="754323"/>
            <a:ext cx="2321188" cy="2554545"/>
          </a:xfrm>
          <a:prstGeom prst="rect">
            <a:avLst/>
          </a:prstGeom>
          <a:noFill/>
        </p:spPr>
        <p:txBody>
          <a:bodyPr wrap="square" rtlCol="0">
            <a:spAutoFit/>
          </a:bodyPr>
          <a:lstStyle/>
          <a:p>
            <a:pPr algn="ctr"/>
            <a:r>
              <a:rPr lang="en-US" sz="1600" b="1" dirty="0"/>
              <a:t>Respiratory</a:t>
            </a:r>
          </a:p>
          <a:p>
            <a:pPr algn="ctr"/>
            <a:r>
              <a:rPr lang="en-US" sz="1600" dirty="0"/>
              <a:t>Rales present</a:t>
            </a:r>
          </a:p>
          <a:p>
            <a:pPr algn="ctr"/>
            <a:r>
              <a:rPr lang="en-US" sz="1600" dirty="0"/>
              <a:t>Bilaterally</a:t>
            </a:r>
          </a:p>
          <a:p>
            <a:pPr algn="ctr"/>
            <a:r>
              <a:rPr lang="en-US" sz="1600" dirty="0"/>
              <a:t>No finger clubbing</a:t>
            </a:r>
          </a:p>
          <a:p>
            <a:pPr algn="ctr"/>
            <a:r>
              <a:rPr lang="en-US" sz="1600" dirty="0"/>
              <a:t>No peripheral cyanosis</a:t>
            </a:r>
          </a:p>
          <a:p>
            <a:pPr algn="ctr"/>
            <a:r>
              <a:rPr lang="en-US" sz="1600" dirty="0"/>
              <a:t>Nicotine staining of fingers present</a:t>
            </a:r>
          </a:p>
          <a:p>
            <a:pPr algn="ctr"/>
            <a:r>
              <a:rPr lang="en-US" sz="1600" dirty="0"/>
              <a:t>Use of accessory</a:t>
            </a:r>
          </a:p>
          <a:p>
            <a:pPr algn="ctr"/>
            <a:r>
              <a:rPr lang="en-US" sz="1600" dirty="0"/>
              <a:t>muscles of </a:t>
            </a:r>
            <a:r>
              <a:rPr lang="en-US" sz="1600" dirty="0" err="1"/>
              <a:t>resp</a:t>
            </a:r>
            <a:r>
              <a:rPr lang="en-US" sz="1600" dirty="0"/>
              <a:t>  </a:t>
            </a:r>
          </a:p>
          <a:p>
            <a:pPr algn="ctr"/>
            <a:endParaRPr lang="en-US" sz="1600" dirty="0"/>
          </a:p>
        </p:txBody>
      </p:sp>
      <p:sp>
        <p:nvSpPr>
          <p:cNvPr id="44" name="TextBox 43"/>
          <p:cNvSpPr txBox="1"/>
          <p:nvPr/>
        </p:nvSpPr>
        <p:spPr>
          <a:xfrm>
            <a:off x="5038906" y="3111230"/>
            <a:ext cx="1990523" cy="2308324"/>
          </a:xfrm>
          <a:prstGeom prst="rect">
            <a:avLst/>
          </a:prstGeom>
          <a:noFill/>
        </p:spPr>
        <p:txBody>
          <a:bodyPr wrap="square" rtlCol="0">
            <a:spAutoFit/>
          </a:bodyPr>
          <a:lstStyle/>
          <a:p>
            <a:pPr algn="ctr"/>
            <a:r>
              <a:rPr lang="en-US" sz="1600" b="1" dirty="0"/>
              <a:t>Nutrition / Hydration</a:t>
            </a:r>
          </a:p>
          <a:p>
            <a:pPr algn="ctr"/>
            <a:r>
              <a:rPr lang="en-US" sz="1600" dirty="0"/>
              <a:t>Fair nutrition status</a:t>
            </a:r>
          </a:p>
          <a:p>
            <a:pPr algn="ctr"/>
            <a:r>
              <a:rPr lang="en-US" sz="1600" dirty="0"/>
              <a:t>Not wasted</a:t>
            </a:r>
          </a:p>
          <a:p>
            <a:pPr algn="ctr"/>
            <a:r>
              <a:rPr lang="en-US" sz="1600" dirty="0"/>
              <a:t>Skin turgor normal</a:t>
            </a:r>
          </a:p>
          <a:p>
            <a:pPr algn="ctr"/>
            <a:r>
              <a:rPr lang="en-US" sz="1600" dirty="0"/>
              <a:t>Normal urine output</a:t>
            </a:r>
          </a:p>
          <a:p>
            <a:pPr algn="ctr"/>
            <a:r>
              <a:rPr lang="en-US" sz="1600" dirty="0"/>
              <a:t>Wet mucous membranes</a:t>
            </a:r>
          </a:p>
          <a:p>
            <a:pPr algn="ctr"/>
            <a:r>
              <a:rPr lang="en-US" sz="1600" dirty="0"/>
              <a:t>No history of weight </a:t>
            </a:r>
          </a:p>
          <a:p>
            <a:pPr algn="ctr"/>
            <a:r>
              <a:rPr lang="en-US" sz="1600" dirty="0"/>
              <a:t>loss</a:t>
            </a:r>
          </a:p>
        </p:txBody>
      </p:sp>
      <p:sp>
        <p:nvSpPr>
          <p:cNvPr id="47" name="TextBox 46"/>
          <p:cNvSpPr txBox="1"/>
          <p:nvPr/>
        </p:nvSpPr>
        <p:spPr>
          <a:xfrm>
            <a:off x="7587788" y="3136910"/>
            <a:ext cx="2043566" cy="2062103"/>
          </a:xfrm>
          <a:prstGeom prst="rect">
            <a:avLst/>
          </a:prstGeom>
          <a:noFill/>
        </p:spPr>
        <p:txBody>
          <a:bodyPr wrap="square" rtlCol="0">
            <a:spAutoFit/>
          </a:bodyPr>
          <a:lstStyle/>
          <a:p>
            <a:pPr algn="ctr"/>
            <a:r>
              <a:rPr lang="en-US" sz="1600" b="1" dirty="0"/>
              <a:t>GI</a:t>
            </a:r>
          </a:p>
          <a:p>
            <a:pPr algn="ctr"/>
            <a:r>
              <a:rPr lang="en-US" sz="1600" dirty="0"/>
              <a:t>Abdomen soft and</a:t>
            </a:r>
          </a:p>
          <a:p>
            <a:pPr algn="ctr"/>
            <a:r>
              <a:rPr lang="en-US" sz="1600" dirty="0"/>
              <a:t>Non-tender</a:t>
            </a:r>
          </a:p>
          <a:p>
            <a:pPr algn="ctr"/>
            <a:r>
              <a:rPr lang="en-US" sz="1600" dirty="0"/>
              <a:t>No </a:t>
            </a:r>
            <a:r>
              <a:rPr lang="en-US" sz="1600" dirty="0" err="1"/>
              <a:t>hepato-spenomegaly</a:t>
            </a:r>
            <a:endParaRPr lang="en-US" sz="1600" dirty="0"/>
          </a:p>
          <a:p>
            <a:pPr algn="ctr"/>
            <a:r>
              <a:rPr lang="en-US" sz="1600" dirty="0"/>
              <a:t>No palpable mass</a:t>
            </a:r>
          </a:p>
          <a:p>
            <a:pPr algn="ctr"/>
            <a:r>
              <a:rPr lang="en-US" sz="1600" dirty="0"/>
              <a:t>Bowel sounds are present</a:t>
            </a:r>
          </a:p>
        </p:txBody>
      </p:sp>
      <p:sp>
        <p:nvSpPr>
          <p:cNvPr id="48" name="TextBox 47"/>
          <p:cNvSpPr txBox="1"/>
          <p:nvPr/>
        </p:nvSpPr>
        <p:spPr>
          <a:xfrm>
            <a:off x="10124905" y="3157635"/>
            <a:ext cx="2090753" cy="2554545"/>
          </a:xfrm>
          <a:prstGeom prst="rect">
            <a:avLst/>
          </a:prstGeom>
          <a:noFill/>
        </p:spPr>
        <p:txBody>
          <a:bodyPr wrap="square" rtlCol="0">
            <a:spAutoFit/>
          </a:bodyPr>
          <a:lstStyle/>
          <a:p>
            <a:pPr algn="ctr"/>
            <a:r>
              <a:rPr lang="en-US" sz="1600" b="1" dirty="0"/>
              <a:t>GU</a:t>
            </a:r>
          </a:p>
          <a:p>
            <a:pPr algn="ctr"/>
            <a:r>
              <a:rPr lang="en-US" sz="1600" dirty="0"/>
              <a:t>No dysuria</a:t>
            </a:r>
          </a:p>
          <a:p>
            <a:pPr algn="ctr"/>
            <a:r>
              <a:rPr lang="en-US" sz="1600" dirty="0"/>
              <a:t>No urinary urgency</a:t>
            </a:r>
          </a:p>
          <a:p>
            <a:pPr algn="ctr"/>
            <a:r>
              <a:rPr lang="en-US" sz="1600" dirty="0"/>
              <a:t>No urinary hesitancy</a:t>
            </a:r>
          </a:p>
          <a:p>
            <a:pPr algn="ctr"/>
            <a:r>
              <a:rPr lang="en-US" sz="1600" dirty="0"/>
              <a:t>No change in urine color or volume</a:t>
            </a:r>
          </a:p>
          <a:p>
            <a:pPr algn="ctr"/>
            <a:r>
              <a:rPr lang="en-US" sz="1600" dirty="0"/>
              <a:t>No </a:t>
            </a:r>
            <a:r>
              <a:rPr lang="en-US" sz="1600" dirty="0" err="1"/>
              <a:t>costo</a:t>
            </a:r>
            <a:r>
              <a:rPr lang="en-US" sz="1600" dirty="0"/>
              <a:t>-vertebral angle tenderness</a:t>
            </a:r>
          </a:p>
          <a:p>
            <a:pPr algn="ctr"/>
            <a:endParaRPr lang="en-US" sz="1600" dirty="0"/>
          </a:p>
          <a:p>
            <a:pPr algn="ctr"/>
            <a:endParaRPr lang="en-US" sz="1600" b="1" dirty="0"/>
          </a:p>
        </p:txBody>
      </p:sp>
      <p:sp>
        <p:nvSpPr>
          <p:cNvPr id="49" name="TextBox 48"/>
          <p:cNvSpPr txBox="1"/>
          <p:nvPr/>
        </p:nvSpPr>
        <p:spPr>
          <a:xfrm>
            <a:off x="12736885" y="3146157"/>
            <a:ext cx="2028982" cy="2800767"/>
          </a:xfrm>
          <a:prstGeom prst="rect">
            <a:avLst/>
          </a:prstGeom>
          <a:noFill/>
        </p:spPr>
        <p:txBody>
          <a:bodyPr wrap="square" rtlCol="0">
            <a:spAutoFit/>
          </a:bodyPr>
          <a:lstStyle/>
          <a:p>
            <a:pPr algn="ctr"/>
            <a:r>
              <a:rPr lang="en-US" sz="1600" b="1" dirty="0"/>
              <a:t>Rest / Exercise</a:t>
            </a:r>
          </a:p>
          <a:p>
            <a:pPr algn="ctr"/>
            <a:r>
              <a:rPr lang="en-US" sz="1600" dirty="0"/>
              <a:t>Patient is at risk for falls, score 12. Holds on nearby objects for support.</a:t>
            </a:r>
          </a:p>
          <a:p>
            <a:pPr algn="ctr"/>
            <a:r>
              <a:rPr lang="en-US" sz="1600" dirty="0"/>
              <a:t>Abnormal sleep pattern</a:t>
            </a:r>
          </a:p>
          <a:p>
            <a:pPr algn="ctr"/>
            <a:r>
              <a:rPr lang="en-US" sz="1600" dirty="0"/>
              <a:t>Physical activity reduced </a:t>
            </a:r>
          </a:p>
          <a:p>
            <a:pPr algn="ctr"/>
            <a:endParaRPr lang="en-US" sz="1600" dirty="0"/>
          </a:p>
          <a:p>
            <a:pPr algn="ctr"/>
            <a:endParaRPr lang="en-US" sz="1600" b="1" dirty="0"/>
          </a:p>
        </p:txBody>
      </p:sp>
      <p:sp>
        <p:nvSpPr>
          <p:cNvPr id="51" name="TextBox 50"/>
          <p:cNvSpPr txBox="1"/>
          <p:nvPr/>
        </p:nvSpPr>
        <p:spPr>
          <a:xfrm>
            <a:off x="5153591" y="5511079"/>
            <a:ext cx="1818757" cy="1815882"/>
          </a:xfrm>
          <a:prstGeom prst="rect">
            <a:avLst/>
          </a:prstGeom>
          <a:noFill/>
        </p:spPr>
        <p:txBody>
          <a:bodyPr wrap="square" rtlCol="0">
            <a:spAutoFit/>
          </a:bodyPr>
          <a:lstStyle/>
          <a:p>
            <a:pPr algn="ctr"/>
            <a:r>
              <a:rPr lang="en-US" sz="1600" b="1" dirty="0"/>
              <a:t>Integumentary</a:t>
            </a:r>
          </a:p>
          <a:p>
            <a:pPr algn="ctr"/>
            <a:r>
              <a:rPr lang="en-US" sz="1600" dirty="0"/>
              <a:t>Skin color is normal for ethnicity</a:t>
            </a:r>
          </a:p>
          <a:p>
            <a:pPr algn="ctr"/>
            <a:r>
              <a:rPr lang="en-US" sz="1600" dirty="0"/>
              <a:t>Skin is cold and dry</a:t>
            </a:r>
          </a:p>
          <a:p>
            <a:pPr algn="ctr"/>
            <a:r>
              <a:rPr lang="en-US" sz="1600" dirty="0"/>
              <a:t>Pink and moist mucous membrane</a:t>
            </a:r>
          </a:p>
          <a:p>
            <a:pPr algn="ctr"/>
            <a:endParaRPr lang="en-US" sz="1600" dirty="0"/>
          </a:p>
        </p:txBody>
      </p:sp>
      <p:sp>
        <p:nvSpPr>
          <p:cNvPr id="52" name="TextBox 51"/>
          <p:cNvSpPr txBox="1"/>
          <p:nvPr/>
        </p:nvSpPr>
        <p:spPr>
          <a:xfrm>
            <a:off x="7705945" y="5484057"/>
            <a:ext cx="1717507" cy="1815882"/>
          </a:xfrm>
          <a:prstGeom prst="rect">
            <a:avLst/>
          </a:prstGeom>
          <a:noFill/>
        </p:spPr>
        <p:txBody>
          <a:bodyPr wrap="square" rtlCol="0">
            <a:spAutoFit/>
          </a:bodyPr>
          <a:lstStyle/>
          <a:p>
            <a:pPr algn="ctr"/>
            <a:r>
              <a:rPr lang="en-US" sz="1600" b="1" dirty="0"/>
              <a:t>Endocrine</a:t>
            </a:r>
          </a:p>
          <a:p>
            <a:pPr algn="ctr"/>
            <a:r>
              <a:rPr lang="en-US" sz="1600" dirty="0"/>
              <a:t>No goiter</a:t>
            </a:r>
          </a:p>
          <a:p>
            <a:pPr algn="ctr"/>
            <a:r>
              <a:rPr lang="en-US" sz="1600" dirty="0"/>
              <a:t>Neck is supple</a:t>
            </a:r>
          </a:p>
          <a:p>
            <a:pPr algn="ctr"/>
            <a:r>
              <a:rPr lang="en-US" sz="1600" dirty="0"/>
              <a:t>No tremors</a:t>
            </a:r>
          </a:p>
          <a:p>
            <a:pPr algn="ctr"/>
            <a:r>
              <a:rPr lang="en-US" sz="1600" dirty="0"/>
              <a:t>No palpitations</a:t>
            </a:r>
          </a:p>
          <a:p>
            <a:pPr algn="ctr"/>
            <a:r>
              <a:rPr lang="en-US" sz="1600" dirty="0"/>
              <a:t>No increased sweating</a:t>
            </a:r>
          </a:p>
        </p:txBody>
      </p:sp>
      <p:sp>
        <p:nvSpPr>
          <p:cNvPr id="53" name="TextBox 52"/>
          <p:cNvSpPr txBox="1"/>
          <p:nvPr/>
        </p:nvSpPr>
        <p:spPr>
          <a:xfrm>
            <a:off x="9986093" y="5481103"/>
            <a:ext cx="2368382" cy="2308324"/>
          </a:xfrm>
          <a:prstGeom prst="rect">
            <a:avLst/>
          </a:prstGeom>
          <a:noFill/>
        </p:spPr>
        <p:txBody>
          <a:bodyPr wrap="square" rtlCol="0">
            <a:spAutoFit/>
          </a:bodyPr>
          <a:lstStyle/>
          <a:p>
            <a:pPr algn="ctr"/>
            <a:r>
              <a:rPr lang="en-US" sz="1600" b="1" dirty="0"/>
              <a:t>Psychosocial</a:t>
            </a:r>
          </a:p>
          <a:p>
            <a:pPr algn="ctr"/>
            <a:r>
              <a:rPr lang="en-US" sz="1600" dirty="0"/>
              <a:t>Lives with his</a:t>
            </a:r>
          </a:p>
          <a:p>
            <a:pPr algn="ctr"/>
            <a:r>
              <a:rPr lang="en-US" sz="1600" dirty="0"/>
              <a:t>Mother</a:t>
            </a:r>
          </a:p>
          <a:p>
            <a:pPr algn="ctr"/>
            <a:r>
              <a:rPr lang="en-US" sz="1600" dirty="0"/>
              <a:t>Not socially withdrawn</a:t>
            </a:r>
          </a:p>
          <a:p>
            <a:pPr algn="ctr"/>
            <a:r>
              <a:rPr lang="en-US" sz="1600" dirty="0"/>
              <a:t>No stress or depression</a:t>
            </a:r>
          </a:p>
          <a:p>
            <a:pPr algn="ctr"/>
            <a:r>
              <a:rPr lang="en-US" sz="1600" dirty="0"/>
              <a:t>Good social and family support</a:t>
            </a:r>
          </a:p>
          <a:p>
            <a:pPr algn="ctr"/>
            <a:r>
              <a:rPr lang="en-US" sz="1600" dirty="0"/>
              <a:t>No suicide ideations</a:t>
            </a:r>
          </a:p>
          <a:p>
            <a:pPr algn="ctr"/>
            <a:r>
              <a:rPr lang="en-US" sz="1600" dirty="0"/>
              <a:t>attempts</a:t>
            </a:r>
          </a:p>
        </p:txBody>
      </p:sp>
      <p:sp>
        <p:nvSpPr>
          <p:cNvPr id="54" name="TextBox 53"/>
          <p:cNvSpPr txBox="1"/>
          <p:nvPr/>
        </p:nvSpPr>
        <p:spPr>
          <a:xfrm>
            <a:off x="12594933" y="5481103"/>
            <a:ext cx="2433790" cy="1323439"/>
          </a:xfrm>
          <a:prstGeom prst="rect">
            <a:avLst/>
          </a:prstGeom>
          <a:noFill/>
        </p:spPr>
        <p:txBody>
          <a:bodyPr wrap="square" rtlCol="0">
            <a:spAutoFit/>
          </a:bodyPr>
          <a:lstStyle/>
          <a:p>
            <a:pPr algn="ctr"/>
            <a:r>
              <a:rPr lang="en-US" sz="1600" b="1" dirty="0"/>
              <a:t>Musculoskeletal</a:t>
            </a:r>
          </a:p>
          <a:p>
            <a:pPr algn="ctr"/>
            <a:r>
              <a:rPr lang="en-US" sz="1600" dirty="0"/>
              <a:t>His strength is equal </a:t>
            </a:r>
          </a:p>
          <a:p>
            <a:pPr algn="ctr"/>
            <a:r>
              <a:rPr lang="en-US" sz="1600" dirty="0"/>
              <a:t>Throughout</a:t>
            </a:r>
          </a:p>
          <a:p>
            <a:pPr algn="ctr"/>
            <a:r>
              <a:rPr lang="en-US" sz="1600" dirty="0"/>
              <a:t>Sensation is intact in all</a:t>
            </a:r>
          </a:p>
          <a:p>
            <a:pPr algn="ctr"/>
            <a:r>
              <a:rPr lang="en-US" sz="1600" dirty="0"/>
              <a:t>Modalities bilaterally</a:t>
            </a:r>
          </a:p>
        </p:txBody>
      </p:sp>
      <p:sp>
        <p:nvSpPr>
          <p:cNvPr id="55" name="TextBox 54"/>
          <p:cNvSpPr txBox="1"/>
          <p:nvPr/>
        </p:nvSpPr>
        <p:spPr>
          <a:xfrm>
            <a:off x="685802" y="736932"/>
            <a:ext cx="3360650" cy="1723549"/>
          </a:xfrm>
          <a:prstGeom prst="rect">
            <a:avLst/>
          </a:prstGeom>
          <a:noFill/>
        </p:spPr>
        <p:txBody>
          <a:bodyPr wrap="square" rtlCol="0">
            <a:spAutoFit/>
          </a:bodyPr>
          <a:lstStyle/>
          <a:p>
            <a:pPr algn="ctr"/>
            <a:r>
              <a:rPr lang="en-US" sz="1600" b="1" dirty="0"/>
              <a:t>Priority Nursing Diagnosis #1</a:t>
            </a:r>
          </a:p>
          <a:p>
            <a:pPr algn="ctr"/>
            <a:endParaRPr lang="en-US" sz="1600" dirty="0"/>
          </a:p>
          <a:p>
            <a:pPr algn="ctr"/>
            <a:r>
              <a:rPr lang="en-US" sz="1600" dirty="0"/>
              <a:t>Poor circulation related to poorly controlled hypertension as evidenced by systolic blood pressure is 160</a:t>
            </a:r>
          </a:p>
          <a:p>
            <a:endParaRPr lang="en-US" sz="1600" b="1" dirty="0"/>
          </a:p>
          <a:p>
            <a:pPr algn="ctr"/>
            <a:endParaRPr lang="en-US" sz="1000" b="1" dirty="0"/>
          </a:p>
        </p:txBody>
      </p:sp>
      <p:sp>
        <p:nvSpPr>
          <p:cNvPr id="56" name="TextBox 55"/>
          <p:cNvSpPr txBox="1"/>
          <p:nvPr/>
        </p:nvSpPr>
        <p:spPr>
          <a:xfrm>
            <a:off x="1130495" y="4699050"/>
            <a:ext cx="2646615" cy="2031325"/>
          </a:xfrm>
          <a:prstGeom prst="rect">
            <a:avLst/>
          </a:prstGeom>
          <a:noFill/>
        </p:spPr>
        <p:txBody>
          <a:bodyPr wrap="square" rtlCol="0">
            <a:spAutoFit/>
          </a:bodyPr>
          <a:lstStyle/>
          <a:p>
            <a:pPr algn="ctr"/>
            <a:r>
              <a:rPr lang="en-US" sz="1600" b="1" dirty="0"/>
              <a:t>Outcome Goal #1</a:t>
            </a:r>
          </a:p>
          <a:p>
            <a:pPr algn="ctr"/>
            <a:r>
              <a:rPr lang="en-US" sz="1000" b="1" dirty="0"/>
              <a:t>(specific, measurable, achievable, realistic, time bound)</a:t>
            </a:r>
          </a:p>
          <a:p>
            <a:endParaRPr lang="en-US" sz="1600" dirty="0"/>
          </a:p>
          <a:p>
            <a:pPr algn="ctr"/>
            <a:r>
              <a:rPr lang="en-US" sz="1600" dirty="0"/>
              <a:t>At the end of my shift patient will not be in respiratory since assisted ventilation will be in place</a:t>
            </a:r>
          </a:p>
          <a:p>
            <a:endParaRPr lang="en-US" sz="1000" b="1" dirty="0"/>
          </a:p>
        </p:txBody>
      </p:sp>
      <p:sp>
        <p:nvSpPr>
          <p:cNvPr id="57" name="TextBox 56"/>
          <p:cNvSpPr txBox="1"/>
          <p:nvPr/>
        </p:nvSpPr>
        <p:spPr>
          <a:xfrm>
            <a:off x="6167336" y="6322979"/>
            <a:ext cx="184731" cy="610936"/>
          </a:xfrm>
          <a:prstGeom prst="rect">
            <a:avLst/>
          </a:prstGeom>
          <a:noFill/>
        </p:spPr>
        <p:txBody>
          <a:bodyPr wrap="none" rtlCol="0">
            <a:spAutoFit/>
          </a:bodyPr>
          <a:lstStyle/>
          <a:p>
            <a:endParaRPr lang="en-US"/>
          </a:p>
        </p:txBody>
      </p:sp>
      <p:sp>
        <p:nvSpPr>
          <p:cNvPr id="58" name="TextBox 57"/>
          <p:cNvSpPr txBox="1"/>
          <p:nvPr/>
        </p:nvSpPr>
        <p:spPr>
          <a:xfrm>
            <a:off x="4455268" y="7334655"/>
            <a:ext cx="184731" cy="610936"/>
          </a:xfrm>
          <a:prstGeom prst="rect">
            <a:avLst/>
          </a:prstGeom>
          <a:noFill/>
        </p:spPr>
        <p:txBody>
          <a:bodyPr wrap="none" rtlCol="0">
            <a:spAutoFit/>
          </a:bodyPr>
          <a:lstStyle/>
          <a:p>
            <a:endParaRPr lang="en-US" dirty="0"/>
          </a:p>
        </p:txBody>
      </p:sp>
      <p:sp>
        <p:nvSpPr>
          <p:cNvPr id="63" name="Rectangle 62"/>
          <p:cNvSpPr/>
          <p:nvPr/>
        </p:nvSpPr>
        <p:spPr>
          <a:xfrm>
            <a:off x="685803" y="8485138"/>
            <a:ext cx="3536002"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685803" y="8528340"/>
            <a:ext cx="3510116" cy="3293209"/>
          </a:xfrm>
          <a:prstGeom prst="rect">
            <a:avLst/>
          </a:prstGeom>
          <a:noFill/>
        </p:spPr>
        <p:txBody>
          <a:bodyPr wrap="square" rtlCol="0">
            <a:spAutoFit/>
          </a:bodyPr>
          <a:lstStyle/>
          <a:p>
            <a:pPr algn="ctr"/>
            <a:r>
              <a:rPr lang="en-US" sz="1600" b="1" dirty="0"/>
              <a:t>Interventions #1</a:t>
            </a:r>
          </a:p>
          <a:p>
            <a:pPr marL="285750" indent="-285750">
              <a:buFont typeface="Wingdings" panose="05000000000000000000" pitchFamily="2" charset="2"/>
              <a:buChar char="§"/>
            </a:pPr>
            <a:r>
              <a:rPr lang="en-US" sz="1600" dirty="0"/>
              <a:t>Check for pointers to impaired tissue perfusion</a:t>
            </a:r>
          </a:p>
          <a:p>
            <a:pPr marL="285750" indent="-285750">
              <a:buFont typeface="Wingdings" panose="05000000000000000000" pitchFamily="2" charset="2"/>
              <a:buChar char="§"/>
            </a:pPr>
            <a:r>
              <a:rPr lang="en-US" sz="1600" dirty="0"/>
              <a:t>Monitor vital signs every hour</a:t>
            </a:r>
          </a:p>
          <a:p>
            <a:pPr marL="285750" indent="-285750">
              <a:buFont typeface="Wingdings" panose="05000000000000000000" pitchFamily="2" charset="2"/>
              <a:buChar char="§"/>
            </a:pPr>
            <a:r>
              <a:rPr lang="en-US" sz="1600" dirty="0"/>
              <a:t>Administer medications as prescribed</a:t>
            </a:r>
          </a:p>
          <a:p>
            <a:pPr marL="285750" indent="-285750">
              <a:buFont typeface="Wingdings" panose="05000000000000000000" pitchFamily="2" charset="2"/>
              <a:buChar char="§"/>
            </a:pPr>
            <a:r>
              <a:rPr lang="en-US" sz="1600" dirty="0"/>
              <a:t>Monitor the patient for any hindrances and miscommunication</a:t>
            </a:r>
          </a:p>
          <a:p>
            <a:pPr marL="285750" indent="-285750">
              <a:buFont typeface="Wingdings" panose="05000000000000000000" pitchFamily="2" charset="2"/>
              <a:buChar char="§"/>
            </a:pPr>
            <a:r>
              <a:rPr lang="en-US" sz="1600" dirty="0"/>
              <a:t>Cardio consult</a:t>
            </a:r>
          </a:p>
          <a:p>
            <a:pPr marL="285750" indent="-285750">
              <a:buFont typeface="Wingdings" panose="05000000000000000000" pitchFamily="2" charset="2"/>
              <a:buChar char="§"/>
            </a:pPr>
            <a:r>
              <a:rPr lang="en-US" sz="1600" dirty="0"/>
              <a:t>Continue with diuresis</a:t>
            </a:r>
          </a:p>
          <a:p>
            <a:pPr marL="285750" indent="-285750">
              <a:buFont typeface="Wingdings" panose="05000000000000000000" pitchFamily="2" charset="2"/>
              <a:buChar char="§"/>
            </a:pPr>
            <a:r>
              <a:rPr lang="en-US" sz="1600" dirty="0"/>
              <a:t>Nephrology consult</a:t>
            </a:r>
          </a:p>
          <a:p>
            <a:pPr marL="285750" indent="-285750">
              <a:buFont typeface="Wingdings" panose="05000000000000000000" pitchFamily="2" charset="2"/>
              <a:buChar char="§"/>
            </a:pPr>
            <a:endParaRPr lang="en-US" sz="1600" dirty="0"/>
          </a:p>
          <a:p>
            <a:endParaRPr lang="en-US" sz="1600" b="1" dirty="0"/>
          </a:p>
        </p:txBody>
      </p:sp>
      <p:sp>
        <p:nvSpPr>
          <p:cNvPr id="65" name="Rectangle 64"/>
          <p:cNvSpPr/>
          <p:nvPr/>
        </p:nvSpPr>
        <p:spPr>
          <a:xfrm>
            <a:off x="4781409" y="8529706"/>
            <a:ext cx="4771016"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136222" y="8529706"/>
            <a:ext cx="4917422"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4856229" y="8531832"/>
            <a:ext cx="4621393" cy="1785104"/>
          </a:xfrm>
          <a:prstGeom prst="rect">
            <a:avLst/>
          </a:prstGeom>
          <a:noFill/>
        </p:spPr>
        <p:txBody>
          <a:bodyPr wrap="none" rtlCol="0">
            <a:spAutoFit/>
          </a:bodyPr>
          <a:lstStyle/>
          <a:p>
            <a:pPr algn="ctr"/>
            <a:r>
              <a:rPr lang="en-US" sz="1600" b="1" dirty="0"/>
              <a:t>Evaluation #1</a:t>
            </a:r>
          </a:p>
          <a:p>
            <a:pPr algn="ctr"/>
            <a:r>
              <a:rPr lang="en-US" sz="1000" b="1" dirty="0"/>
              <a:t>(start with “goal met” or “goal not met”)</a:t>
            </a:r>
          </a:p>
          <a:p>
            <a:endParaRPr lang="en-US" sz="1000" b="1" dirty="0"/>
          </a:p>
          <a:p>
            <a:endParaRPr lang="en-US" sz="1000" b="1" dirty="0"/>
          </a:p>
          <a:p>
            <a:pPr algn="ctr"/>
            <a:r>
              <a:rPr lang="en-US" sz="1600" dirty="0"/>
              <a:t>At the end of the shift the goal was met because</a:t>
            </a:r>
          </a:p>
          <a:p>
            <a:pPr algn="ctr"/>
            <a:r>
              <a:rPr lang="en-US" sz="1600" dirty="0"/>
              <a:t> the patient was no longer in respiratory distress.</a:t>
            </a:r>
          </a:p>
          <a:p>
            <a:pPr algn="ctr"/>
            <a:r>
              <a:rPr lang="en-US" sz="1600" dirty="0"/>
              <a:t>Assisted ventilation was in place. Patient understands</a:t>
            </a:r>
          </a:p>
          <a:p>
            <a:pPr algn="ctr"/>
            <a:r>
              <a:rPr lang="en-US" sz="1600" dirty="0"/>
              <a:t>that he is sick and needs help.</a:t>
            </a:r>
          </a:p>
        </p:txBody>
      </p:sp>
      <p:sp>
        <p:nvSpPr>
          <p:cNvPr id="68" name="TextBox 67"/>
          <p:cNvSpPr txBox="1"/>
          <p:nvPr/>
        </p:nvSpPr>
        <p:spPr>
          <a:xfrm>
            <a:off x="10150006" y="8527148"/>
            <a:ext cx="4878717" cy="2308324"/>
          </a:xfrm>
          <a:prstGeom prst="rect">
            <a:avLst/>
          </a:prstGeom>
          <a:noFill/>
        </p:spPr>
        <p:txBody>
          <a:bodyPr wrap="square" rtlCol="0">
            <a:spAutoFit/>
          </a:bodyPr>
          <a:lstStyle/>
          <a:p>
            <a:pPr algn="ctr"/>
            <a:r>
              <a:rPr lang="en-US" sz="1600" b="1" dirty="0"/>
              <a:t>Evaluation #2</a:t>
            </a:r>
          </a:p>
          <a:p>
            <a:pPr algn="ctr"/>
            <a:endParaRPr lang="en-US" sz="1600" dirty="0"/>
          </a:p>
          <a:p>
            <a:pPr algn="ctr"/>
            <a:endParaRPr lang="en-US" sz="1600" dirty="0"/>
          </a:p>
          <a:p>
            <a:pPr algn="ctr"/>
            <a:r>
              <a:rPr lang="en-US" sz="1600" dirty="0"/>
              <a:t>At the end of my shift, the goal was met and the patient verbally expressed his commitment to adhere to medications</a:t>
            </a:r>
          </a:p>
          <a:p>
            <a:pPr algn="ctr"/>
            <a:endParaRPr lang="en-US" sz="1600" b="1" dirty="0"/>
          </a:p>
          <a:p>
            <a:endParaRPr lang="en-US" sz="1600" b="1" dirty="0"/>
          </a:p>
          <a:p>
            <a:endParaRPr lang="en-US" sz="1600" b="1" dirty="0"/>
          </a:p>
        </p:txBody>
      </p:sp>
      <p:sp>
        <p:nvSpPr>
          <p:cNvPr id="70" name="TextBox 69"/>
          <p:cNvSpPr txBox="1"/>
          <p:nvPr/>
        </p:nvSpPr>
        <p:spPr>
          <a:xfrm>
            <a:off x="15407640" y="8496510"/>
            <a:ext cx="3745513" cy="4031873"/>
          </a:xfrm>
          <a:prstGeom prst="rect">
            <a:avLst/>
          </a:prstGeom>
          <a:noFill/>
        </p:spPr>
        <p:txBody>
          <a:bodyPr wrap="square" rtlCol="0">
            <a:spAutoFit/>
          </a:bodyPr>
          <a:lstStyle/>
          <a:p>
            <a:pPr algn="ctr"/>
            <a:r>
              <a:rPr lang="en-US" sz="1600" b="1" dirty="0"/>
              <a:t>Interventions #2</a:t>
            </a:r>
          </a:p>
          <a:p>
            <a:pPr marL="285750" indent="-285750">
              <a:buFont typeface="Wingdings" panose="05000000000000000000" pitchFamily="2" charset="2"/>
              <a:buChar char="§"/>
            </a:pPr>
            <a:r>
              <a:rPr lang="en-US" sz="1600" dirty="0"/>
              <a:t>Come up with ways that help the patient become compliant to medication e.g. alarms</a:t>
            </a:r>
          </a:p>
          <a:p>
            <a:pPr marL="285750" indent="-285750">
              <a:buFont typeface="Wingdings" panose="05000000000000000000" pitchFamily="2" charset="2"/>
              <a:buChar char="§"/>
            </a:pPr>
            <a:r>
              <a:rPr lang="en-US" sz="1600" dirty="0"/>
              <a:t>Educate the patient on the red flags for decompensated heart failure such as difficulty in breathing</a:t>
            </a:r>
          </a:p>
          <a:p>
            <a:pPr marL="285750" indent="-285750">
              <a:buFont typeface="Wingdings" panose="05000000000000000000" pitchFamily="2" charset="2"/>
              <a:buChar char="§"/>
            </a:pPr>
            <a:r>
              <a:rPr lang="en-US" sz="1600" dirty="0"/>
              <a:t>Inform the patient about the uses of each drug including their adverse effects</a:t>
            </a:r>
          </a:p>
          <a:p>
            <a:pPr marL="285750" indent="-285750">
              <a:buFont typeface="Wingdings" panose="05000000000000000000" pitchFamily="2" charset="2"/>
              <a:buChar char="§"/>
            </a:pPr>
            <a:r>
              <a:rPr lang="en-US" sz="1600" dirty="0"/>
              <a:t>Educate the patient on adjustable risk factors</a:t>
            </a:r>
          </a:p>
          <a:p>
            <a:pPr algn="ctr"/>
            <a:endParaRPr lang="en-US" sz="1600" b="1" dirty="0"/>
          </a:p>
          <a:p>
            <a:endParaRPr lang="en-US" sz="1600" dirty="0"/>
          </a:p>
          <a:p>
            <a:endParaRPr lang="en-US" sz="1600" b="1" dirty="0"/>
          </a:p>
          <a:p>
            <a:endParaRPr lang="en-US" sz="1600" b="1" dirty="0"/>
          </a:p>
        </p:txBody>
      </p:sp>
      <p:sp>
        <p:nvSpPr>
          <p:cNvPr id="71" name="TextBox 70"/>
          <p:cNvSpPr txBox="1"/>
          <p:nvPr/>
        </p:nvSpPr>
        <p:spPr>
          <a:xfrm>
            <a:off x="15788600" y="4678630"/>
            <a:ext cx="3321479" cy="2308324"/>
          </a:xfrm>
          <a:prstGeom prst="rect">
            <a:avLst/>
          </a:prstGeom>
          <a:noFill/>
        </p:spPr>
        <p:txBody>
          <a:bodyPr wrap="square" rtlCol="0">
            <a:spAutoFit/>
          </a:bodyPr>
          <a:lstStyle/>
          <a:p>
            <a:pPr algn="ctr"/>
            <a:r>
              <a:rPr lang="en-US" sz="1600" b="1" dirty="0"/>
              <a:t>Outcome / Goal #2</a:t>
            </a:r>
          </a:p>
          <a:p>
            <a:pPr algn="ctr"/>
            <a:endParaRPr lang="en-US" sz="1600" dirty="0"/>
          </a:p>
          <a:p>
            <a:pPr algn="ctr"/>
            <a:r>
              <a:rPr lang="en-US" sz="1600" dirty="0"/>
              <a:t>At the end of my shift,</a:t>
            </a:r>
          </a:p>
          <a:p>
            <a:pPr algn="ctr"/>
            <a:r>
              <a:rPr lang="en-US" sz="1600" dirty="0"/>
              <a:t>Patient will be informed about his health comorbidities and the need to adhere to each medication including seeking outpatient care for refill and in case of complications.</a:t>
            </a:r>
          </a:p>
          <a:p>
            <a:endParaRPr lang="en-US" sz="1600" b="1" dirty="0"/>
          </a:p>
        </p:txBody>
      </p:sp>
      <p:sp>
        <p:nvSpPr>
          <p:cNvPr id="72" name="TextBox 71"/>
          <p:cNvSpPr txBox="1"/>
          <p:nvPr/>
        </p:nvSpPr>
        <p:spPr>
          <a:xfrm>
            <a:off x="15788601" y="736932"/>
            <a:ext cx="3364552" cy="1569660"/>
          </a:xfrm>
          <a:prstGeom prst="rect">
            <a:avLst/>
          </a:prstGeom>
          <a:noFill/>
        </p:spPr>
        <p:txBody>
          <a:bodyPr wrap="square" rtlCol="0">
            <a:spAutoFit/>
          </a:bodyPr>
          <a:lstStyle/>
          <a:p>
            <a:pPr algn="ctr"/>
            <a:r>
              <a:rPr lang="en-US" sz="1600" b="1" dirty="0"/>
              <a:t>Priority Nursing Diagnosis #2</a:t>
            </a:r>
          </a:p>
          <a:p>
            <a:pPr algn="ctr"/>
            <a:endParaRPr lang="en-US" sz="1600" dirty="0"/>
          </a:p>
          <a:p>
            <a:pPr algn="ctr"/>
            <a:r>
              <a:rPr lang="en-US" sz="1600" dirty="0"/>
              <a:t>Deficient knowledge related to unfamiliarity with information resources as evidenced by poor adherence to medications</a:t>
            </a:r>
          </a:p>
        </p:txBody>
      </p:sp>
      <p:sp>
        <p:nvSpPr>
          <p:cNvPr id="73" name="TextBox 72"/>
          <p:cNvSpPr txBox="1"/>
          <p:nvPr/>
        </p:nvSpPr>
        <p:spPr>
          <a:xfrm>
            <a:off x="1340076" y="12901623"/>
            <a:ext cx="2201569" cy="1815882"/>
          </a:xfrm>
          <a:prstGeom prst="rect">
            <a:avLst/>
          </a:prstGeom>
          <a:noFill/>
        </p:spPr>
        <p:txBody>
          <a:bodyPr wrap="square" rtlCol="0">
            <a:spAutoFit/>
          </a:bodyPr>
          <a:lstStyle/>
          <a:p>
            <a:pPr algn="ctr"/>
            <a:r>
              <a:rPr lang="en-US" sz="1600" b="1" dirty="0"/>
              <a:t>“Risk for” Diagnosis</a:t>
            </a:r>
          </a:p>
          <a:p>
            <a:pPr algn="ctr"/>
            <a:r>
              <a:rPr lang="en-US" sz="1600" dirty="0"/>
              <a:t>At risk </a:t>
            </a:r>
          </a:p>
          <a:p>
            <a:pPr algn="ctr"/>
            <a:r>
              <a:rPr lang="en-US" sz="1600" dirty="0"/>
              <a:t>of deep venous thrombosis related to immobility, smoking history and congestive heart failure</a:t>
            </a:r>
          </a:p>
        </p:txBody>
      </p:sp>
      <p:sp>
        <p:nvSpPr>
          <p:cNvPr id="74" name="TextBox 73"/>
          <p:cNvSpPr txBox="1"/>
          <p:nvPr/>
        </p:nvSpPr>
        <p:spPr>
          <a:xfrm>
            <a:off x="4781408" y="12482656"/>
            <a:ext cx="3437319" cy="1815882"/>
          </a:xfrm>
          <a:prstGeom prst="rect">
            <a:avLst/>
          </a:prstGeom>
          <a:noFill/>
        </p:spPr>
        <p:txBody>
          <a:bodyPr wrap="square" rtlCol="0">
            <a:spAutoFit/>
          </a:bodyPr>
          <a:lstStyle/>
          <a:p>
            <a:pPr algn="ctr"/>
            <a:r>
              <a:rPr lang="en-US" sz="1600" b="1" dirty="0"/>
              <a:t>“Risk For” goal</a:t>
            </a:r>
          </a:p>
          <a:p>
            <a:pPr algn="ctr"/>
            <a:endParaRPr lang="en-US" sz="1600" dirty="0"/>
          </a:p>
          <a:p>
            <a:pPr algn="ctr"/>
            <a:r>
              <a:rPr lang="en-US" sz="1600" dirty="0"/>
              <a:t>At the end of my shift, patient will no longer be at risk of deep venous thrombosis because he will be on prophylaxis</a:t>
            </a:r>
          </a:p>
          <a:p>
            <a:endParaRPr lang="en-US" sz="1600" b="1" dirty="0"/>
          </a:p>
        </p:txBody>
      </p:sp>
      <p:sp>
        <p:nvSpPr>
          <p:cNvPr id="75" name="Rectangle 74"/>
          <p:cNvSpPr/>
          <p:nvPr/>
        </p:nvSpPr>
        <p:spPr>
          <a:xfrm>
            <a:off x="8799754" y="11846043"/>
            <a:ext cx="4964288" cy="307693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8863615" y="11907322"/>
            <a:ext cx="4836565" cy="3046988"/>
          </a:xfrm>
          <a:prstGeom prst="rect">
            <a:avLst/>
          </a:prstGeom>
          <a:noFill/>
        </p:spPr>
        <p:txBody>
          <a:bodyPr wrap="square" rtlCol="0">
            <a:spAutoFit/>
          </a:bodyPr>
          <a:lstStyle/>
          <a:p>
            <a:pPr algn="ctr"/>
            <a:r>
              <a:rPr lang="en-US" sz="1600" b="1" dirty="0"/>
              <a:t>“Risk For” Interventions</a:t>
            </a:r>
          </a:p>
          <a:p>
            <a:pPr algn="ctr"/>
            <a:endParaRPr lang="en-US" sz="1600" b="1" dirty="0"/>
          </a:p>
          <a:p>
            <a:pPr marL="285750" indent="-285750">
              <a:buFont typeface="Wingdings" panose="05000000000000000000" pitchFamily="2" charset="2"/>
              <a:buChar char="§"/>
            </a:pPr>
            <a:r>
              <a:rPr lang="en-US" sz="1600" dirty="0"/>
              <a:t>Bed should be kept at 45 degrees</a:t>
            </a:r>
          </a:p>
          <a:p>
            <a:pPr marL="285750" indent="-285750">
              <a:buFont typeface="Wingdings" panose="05000000000000000000" pitchFamily="2" charset="2"/>
              <a:buChar char="§"/>
            </a:pPr>
            <a:r>
              <a:rPr lang="en-US" sz="1600" dirty="0"/>
              <a:t>Have a nurse nearby</a:t>
            </a:r>
          </a:p>
          <a:p>
            <a:pPr marL="285750" indent="-285750">
              <a:buFont typeface="Wingdings" panose="05000000000000000000" pitchFamily="2" charset="2"/>
              <a:buChar char="§"/>
            </a:pPr>
            <a:r>
              <a:rPr lang="en-US" sz="1600" dirty="0"/>
              <a:t>Elevate the limbs</a:t>
            </a:r>
          </a:p>
          <a:p>
            <a:pPr marL="285750" indent="-285750">
              <a:buFont typeface="Wingdings" panose="05000000000000000000" pitchFamily="2" charset="2"/>
              <a:buChar char="§"/>
            </a:pPr>
            <a:r>
              <a:rPr lang="en-US" sz="1600" dirty="0"/>
              <a:t>Put a sign on the bed “at risk of DVT”</a:t>
            </a:r>
          </a:p>
          <a:p>
            <a:pPr marL="285750" indent="-285750">
              <a:buFont typeface="Wingdings" panose="05000000000000000000" pitchFamily="2" charset="2"/>
              <a:buChar char="§"/>
            </a:pPr>
            <a:r>
              <a:rPr lang="en-US" sz="1600" dirty="0"/>
              <a:t>Check vital signs every hour</a:t>
            </a:r>
          </a:p>
          <a:p>
            <a:pPr marL="285750" indent="-285750">
              <a:buFont typeface="Wingdings" panose="05000000000000000000" pitchFamily="2" charset="2"/>
              <a:buChar char="§"/>
            </a:pPr>
            <a:r>
              <a:rPr lang="en-US" sz="1600" dirty="0"/>
              <a:t>Assist the patient with ambulation</a:t>
            </a:r>
          </a:p>
          <a:p>
            <a:pPr marL="285750" indent="-285750">
              <a:buFont typeface="Wingdings" panose="05000000000000000000" pitchFamily="2" charset="2"/>
              <a:buChar char="§"/>
            </a:pPr>
            <a:r>
              <a:rPr lang="en-US" sz="1600" dirty="0"/>
              <a:t>Monitor nutrition intake and hemodynamics</a:t>
            </a:r>
          </a:p>
          <a:p>
            <a:pPr marL="285750" indent="-285750">
              <a:buFont typeface="Wingdings" panose="05000000000000000000" pitchFamily="2" charset="2"/>
              <a:buChar char="§"/>
            </a:pPr>
            <a:r>
              <a:rPr lang="en-US" sz="1600" dirty="0"/>
              <a:t>Monitor outputs</a:t>
            </a:r>
          </a:p>
          <a:p>
            <a:endParaRPr lang="en-US" sz="1600" b="1" dirty="0"/>
          </a:p>
          <a:p>
            <a:pPr marL="285750" indent="-285750">
              <a:buFont typeface="Arial" panose="020B0604020202020204" pitchFamily="34" charset="0"/>
              <a:buChar char="•"/>
            </a:pPr>
            <a:endParaRPr lang="en-US" sz="1600" dirty="0"/>
          </a:p>
        </p:txBody>
      </p:sp>
      <p:sp>
        <p:nvSpPr>
          <p:cNvPr id="77" name="Rectangle 76"/>
          <p:cNvSpPr/>
          <p:nvPr/>
        </p:nvSpPr>
        <p:spPr>
          <a:xfrm>
            <a:off x="14345068" y="11846043"/>
            <a:ext cx="4808085" cy="3076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14345068" y="11865144"/>
            <a:ext cx="4808085" cy="2062103"/>
          </a:xfrm>
          <a:prstGeom prst="rect">
            <a:avLst/>
          </a:prstGeom>
          <a:noFill/>
        </p:spPr>
        <p:txBody>
          <a:bodyPr wrap="square" rtlCol="0">
            <a:spAutoFit/>
          </a:bodyPr>
          <a:lstStyle/>
          <a:p>
            <a:pPr algn="ctr"/>
            <a:r>
              <a:rPr lang="en-US" sz="1600" b="1" dirty="0"/>
              <a:t>“Risk For” Evaluation</a:t>
            </a:r>
          </a:p>
          <a:p>
            <a:pPr algn="ctr"/>
            <a:endParaRPr lang="en-US" sz="1600" dirty="0"/>
          </a:p>
          <a:p>
            <a:pPr algn="ctr"/>
            <a:r>
              <a:rPr lang="en-US" sz="1600" dirty="0"/>
              <a:t>The goal was met at the end of my shift and the patient was free from the risk of deep venous thrombosis</a:t>
            </a:r>
          </a:p>
          <a:p>
            <a:pPr algn="ctr"/>
            <a:endParaRPr lang="en-US" sz="1600" b="1" dirty="0"/>
          </a:p>
          <a:p>
            <a:endParaRPr lang="en-US" sz="1600" b="1" dirty="0"/>
          </a:p>
          <a:p>
            <a:endParaRPr lang="en-US" sz="1600" b="1" dirty="0"/>
          </a:p>
          <a:p>
            <a:endParaRPr lang="en-US" sz="1600" dirty="0"/>
          </a:p>
        </p:txBody>
      </p:sp>
      <p:sp>
        <p:nvSpPr>
          <p:cNvPr id="80" name="TextBox 79"/>
          <p:cNvSpPr txBox="1"/>
          <p:nvPr/>
        </p:nvSpPr>
        <p:spPr>
          <a:xfrm>
            <a:off x="2042160" y="6614160"/>
            <a:ext cx="184731" cy="610936"/>
          </a:xfrm>
          <a:prstGeom prst="rect">
            <a:avLst/>
          </a:prstGeom>
          <a:noFill/>
        </p:spPr>
        <p:txBody>
          <a:bodyPr wrap="none" rtlCol="0">
            <a:spAutoFit/>
          </a:bodyPr>
          <a:lstStyle/>
          <a:p>
            <a:endParaRPr lang="en-US" dirty="0"/>
          </a:p>
        </p:txBody>
      </p:sp>
      <p:sp>
        <p:nvSpPr>
          <p:cNvPr id="82" name="TextBox 81"/>
          <p:cNvSpPr txBox="1"/>
          <p:nvPr/>
        </p:nvSpPr>
        <p:spPr>
          <a:xfrm>
            <a:off x="2560320" y="14020800"/>
            <a:ext cx="184731" cy="610936"/>
          </a:xfrm>
          <a:prstGeom prst="rect">
            <a:avLst/>
          </a:prstGeom>
          <a:noFill/>
        </p:spPr>
        <p:txBody>
          <a:bodyPr wrap="none" rtlCol="0">
            <a:spAutoFit/>
          </a:bodyPr>
          <a:lstStyle/>
          <a:p>
            <a:endParaRPr lang="en-US" dirty="0"/>
          </a:p>
        </p:txBody>
      </p:sp>
      <p:sp>
        <p:nvSpPr>
          <p:cNvPr id="2" name="TextBox 1"/>
          <p:cNvSpPr txBox="1"/>
          <p:nvPr/>
        </p:nvSpPr>
        <p:spPr>
          <a:xfrm>
            <a:off x="8927477" y="297317"/>
            <a:ext cx="2127082" cy="338554"/>
          </a:xfrm>
          <a:prstGeom prst="rect">
            <a:avLst/>
          </a:prstGeom>
          <a:noFill/>
        </p:spPr>
        <p:txBody>
          <a:bodyPr wrap="square" rtlCol="0">
            <a:spAutoFit/>
          </a:bodyPr>
          <a:lstStyle/>
          <a:p>
            <a:pPr algn="ctr"/>
            <a:r>
              <a:rPr lang="en-US" sz="1600" b="1" dirty="0"/>
              <a:t>Objective Signs</a:t>
            </a:r>
          </a:p>
        </p:txBody>
      </p:sp>
    </p:spTree>
    <p:extLst>
      <p:ext uri="{BB962C8B-B14F-4D97-AF65-F5344CB8AC3E}">
        <p14:creationId xmlns:p14="http://schemas.microsoft.com/office/powerpoint/2010/main" val="148369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E86A9BE-7E10-1443-BE51-CA7022BD8FEC}"/>
              </a:ext>
            </a:extLst>
          </p:cNvPr>
          <p:cNvGraphicFramePr>
            <a:graphicFrameLocks noGrp="1"/>
          </p:cNvGraphicFramePr>
          <p:nvPr>
            <p:extLst>
              <p:ext uri="{D42A27DB-BD31-4B8C-83A1-F6EECF244321}">
                <p14:modId xmlns:p14="http://schemas.microsoft.com/office/powerpoint/2010/main" val="128879872"/>
              </p:ext>
            </p:extLst>
          </p:nvPr>
        </p:nvGraphicFramePr>
        <p:xfrm>
          <a:off x="1617782" y="1195754"/>
          <a:ext cx="17338432" cy="6507946"/>
        </p:xfrm>
        <a:graphic>
          <a:graphicData uri="http://schemas.openxmlformats.org/drawingml/2006/table">
            <a:tbl>
              <a:tblPr firstRow="1" bandRow="1">
                <a:tableStyleId>{5C22544A-7EE6-4342-B048-85BDC9FD1C3A}</a:tableStyleId>
              </a:tblPr>
              <a:tblGrid>
                <a:gridCol w="2382718">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335780">
                  <a:extLst>
                    <a:ext uri="{9D8B030D-6E8A-4147-A177-3AD203B41FA5}">
                      <a16:colId xmlns:a16="http://schemas.microsoft.com/office/drawing/2014/main" val="20002"/>
                    </a:ext>
                  </a:extLst>
                </a:gridCol>
                <a:gridCol w="6276534">
                  <a:extLst>
                    <a:ext uri="{9D8B030D-6E8A-4147-A177-3AD203B41FA5}">
                      <a16:colId xmlns:a16="http://schemas.microsoft.com/office/drawing/2014/main" val="20003"/>
                    </a:ext>
                  </a:extLst>
                </a:gridCol>
              </a:tblGrid>
              <a:tr h="843111">
                <a:tc>
                  <a:txBody>
                    <a:bodyPr/>
                    <a:lstStyle/>
                    <a:p>
                      <a:pPr algn="ctr"/>
                      <a:r>
                        <a:rPr lang="en-US" sz="1200" dirty="0">
                          <a:latin typeface="Times New Roman" pitchFamily="18" charset="0"/>
                          <a:cs typeface="Times New Roman" pitchFamily="18" charset="0"/>
                        </a:rPr>
                        <a:t>Medication Name, Dose,</a:t>
                      </a:r>
                      <a:r>
                        <a:rPr lang="en-US" sz="1200" baseline="0" dirty="0">
                          <a:latin typeface="Times New Roman" pitchFamily="18" charset="0"/>
                          <a:cs typeface="Times New Roman" pitchFamily="18" charset="0"/>
                        </a:rPr>
                        <a:t> Route, Freq</a:t>
                      </a:r>
                      <a:r>
                        <a:rPr lang="en-US" sz="1200" dirty="0">
                          <a:latin typeface="Times New Roman" pitchFamily="18" charset="0"/>
                          <a:cs typeface="Times New Roman" pitchFamily="18" charset="0"/>
                        </a:rPr>
                        <a:t> &amp; APA Citation</a:t>
                      </a:r>
                    </a:p>
                  </a:txBody>
                  <a:tcPr/>
                </a:tc>
                <a:tc>
                  <a:txBody>
                    <a:bodyPr/>
                    <a:lstStyle/>
                    <a:p>
                      <a:pPr algn="ctr"/>
                      <a:r>
                        <a:rPr lang="en-US" sz="1200" dirty="0">
                          <a:latin typeface="Times New Roman" pitchFamily="18" charset="0"/>
                          <a:cs typeface="Times New Roman" pitchFamily="18" charset="0"/>
                        </a:rPr>
                        <a:t>Why Pt is Taking the Drug and </a:t>
                      </a:r>
                    </a:p>
                    <a:p>
                      <a:pPr algn="ctr"/>
                      <a:r>
                        <a:rPr lang="en-US" sz="1200" dirty="0">
                          <a:latin typeface="Times New Roman" pitchFamily="18" charset="0"/>
                          <a:cs typeface="Times New Roman" pitchFamily="18" charset="0"/>
                        </a:rPr>
                        <a:t>Method of Action</a:t>
                      </a:r>
                    </a:p>
                  </a:txBody>
                  <a:tcPr/>
                </a:tc>
                <a:tc>
                  <a:txBody>
                    <a:bodyPr/>
                    <a:lstStyle/>
                    <a:p>
                      <a:pPr algn="ctr"/>
                      <a:r>
                        <a:rPr lang="en-US" sz="1200" dirty="0">
                          <a:latin typeface="Times New Roman" pitchFamily="18" charset="0"/>
                          <a:cs typeface="Times New Roman" pitchFamily="18" charset="0"/>
                        </a:rPr>
                        <a:t>Side Effects</a:t>
                      </a:r>
                    </a:p>
                  </a:txBody>
                  <a:tcPr/>
                </a:tc>
                <a:tc>
                  <a:txBody>
                    <a:bodyPr/>
                    <a:lstStyle/>
                    <a:p>
                      <a:pPr algn="ctr"/>
                      <a:r>
                        <a:rPr lang="en-US" sz="1200" dirty="0">
                          <a:latin typeface="Times New Roman" pitchFamily="18" charset="0"/>
                          <a:cs typeface="Times New Roman" pitchFamily="18" charset="0"/>
                        </a:rPr>
                        <a:t>Nursing Considerations</a:t>
                      </a:r>
                    </a:p>
                  </a:txBody>
                  <a:tcPr/>
                </a:tc>
                <a:extLst>
                  <a:ext uri="{0D108BD9-81ED-4DB2-BD59-A6C34878D82A}">
                    <a16:rowId xmlns:a16="http://schemas.microsoft.com/office/drawing/2014/main" val="10000"/>
                  </a:ext>
                </a:extLst>
              </a:tr>
              <a:tr h="1045985">
                <a:tc>
                  <a:txBody>
                    <a:bodyPr/>
                    <a:lstStyle/>
                    <a:p>
                      <a:pPr>
                        <a:lnSpc>
                          <a:spcPct val="200000"/>
                        </a:lnSpc>
                      </a:pPr>
                      <a:r>
                        <a:rPr lang="en-US" sz="1200" dirty="0">
                          <a:latin typeface="Times New Roman" pitchFamily="18" charset="0"/>
                          <a:cs typeface="Times New Roman" pitchFamily="18" charset="0"/>
                        </a:rPr>
                        <a:t>Humalog 75/25 at 20 units subcutaneous</a:t>
                      </a:r>
                      <a:r>
                        <a:rPr lang="en-US" sz="1200" baseline="0" dirty="0">
                          <a:latin typeface="Times New Roman" pitchFamily="18" charset="0"/>
                          <a:cs typeface="Times New Roman" pitchFamily="18" charset="0"/>
                        </a:rPr>
                        <a:t> </a:t>
                      </a:r>
                      <a:r>
                        <a:rPr lang="en-US" sz="1200" baseline="0" dirty="0" err="1">
                          <a:latin typeface="Times New Roman" pitchFamily="18" charset="0"/>
                          <a:cs typeface="Times New Roman" pitchFamily="18" charset="0"/>
                        </a:rPr>
                        <a:t>q.a.m</a:t>
                      </a:r>
                      <a:r>
                        <a:rPr lang="en-US" sz="1200" baseline="0" dirty="0">
                          <a:latin typeface="Times New Roman" pitchFamily="18" charset="0"/>
                          <a:cs typeface="Times New Roman" pitchFamily="18" charset="0"/>
                        </a:rPr>
                        <a:t>. and 12 units </a:t>
                      </a:r>
                      <a:r>
                        <a:rPr lang="en-US" sz="1200" baseline="0" dirty="0" err="1">
                          <a:latin typeface="Times New Roman" pitchFamily="18" charset="0"/>
                          <a:cs typeface="Times New Roman" pitchFamily="18" charset="0"/>
                        </a:rPr>
                        <a:t>q.p.m</a:t>
                      </a:r>
                      <a:r>
                        <a:rPr lang="en-US" sz="1200" baseline="0" dirty="0">
                          <a:latin typeface="Times New Roman" pitchFamily="18" charset="0"/>
                          <a:cs typeface="Times New Roman" pitchFamily="18" charset="0"/>
                        </a:rPr>
                        <a:t>.</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To treat type 2 diabetes that the patient has. </a:t>
                      </a:r>
                    </a:p>
                    <a:p>
                      <a:pPr>
                        <a:lnSpc>
                          <a:spcPct val="200000"/>
                        </a:lnSpc>
                      </a:pPr>
                      <a:r>
                        <a:rPr lang="en-US" sz="1200" dirty="0">
                          <a:latin typeface="Times New Roman" pitchFamily="18" charset="0"/>
                          <a:cs typeface="Times New Roman" pitchFamily="18" charset="0"/>
                        </a:rPr>
                        <a:t>Insulin analog </a:t>
                      </a:r>
                    </a:p>
                  </a:txBody>
                  <a:tcPr/>
                </a:tc>
                <a:tc>
                  <a:txBody>
                    <a:bodyPr/>
                    <a:lstStyle/>
                    <a:p>
                      <a:pPr>
                        <a:lnSpc>
                          <a:spcPct val="200000"/>
                        </a:lnSpc>
                      </a:pPr>
                      <a:r>
                        <a:rPr lang="en-US" sz="1200" dirty="0">
                          <a:latin typeface="Times New Roman" pitchFamily="18" charset="0"/>
                          <a:cs typeface="Times New Roman" pitchFamily="18" charset="0"/>
                        </a:rPr>
                        <a:t>Hypoglycemic</a:t>
                      </a:r>
                      <a:r>
                        <a:rPr lang="en-US" sz="1200" baseline="0" dirty="0">
                          <a:latin typeface="Times New Roman" pitchFamily="18" charset="0"/>
                          <a:cs typeface="Times New Roman" pitchFamily="18" charset="0"/>
                        </a:rPr>
                        <a:t> episodes</a:t>
                      </a:r>
                      <a:endParaRPr lang="en-US" sz="1200" dirty="0">
                        <a:latin typeface="Times New Roman" pitchFamily="18" charset="0"/>
                        <a:cs typeface="Times New Roman" pitchFamily="18" charset="0"/>
                      </a:endParaRPr>
                    </a:p>
                    <a:p>
                      <a:pPr>
                        <a:lnSpc>
                          <a:spcPct val="200000"/>
                        </a:lnSpc>
                      </a:pPr>
                      <a:r>
                        <a:rPr lang="en-US" sz="1200" dirty="0">
                          <a:latin typeface="Times New Roman" pitchFamily="18" charset="0"/>
                          <a:cs typeface="Times New Roman" pitchFamily="18" charset="0"/>
                        </a:rPr>
                        <a:t>Resistance</a:t>
                      </a:r>
                      <a:r>
                        <a:rPr lang="en-US" sz="1200" baseline="0" dirty="0">
                          <a:latin typeface="Times New Roman" pitchFamily="18" charset="0"/>
                          <a:cs typeface="Times New Roman" pitchFamily="18" charset="0"/>
                        </a:rPr>
                        <a:t> to insulin</a:t>
                      </a:r>
                      <a:endParaRPr lang="en-US" sz="1200" dirty="0">
                        <a:latin typeface="Times New Roman" pitchFamily="18" charset="0"/>
                        <a:cs typeface="Times New Roman" pitchFamily="18" charset="0"/>
                      </a:endParaRPr>
                    </a:p>
                    <a:p>
                      <a:pPr>
                        <a:lnSpc>
                          <a:spcPct val="200000"/>
                        </a:lnSpc>
                      </a:pPr>
                      <a:r>
                        <a:rPr lang="en-US" sz="1200" dirty="0">
                          <a:latin typeface="Times New Roman" pitchFamily="18" charset="0"/>
                          <a:cs typeface="Times New Roman" pitchFamily="18" charset="0"/>
                        </a:rPr>
                        <a:t>Abnormal</a:t>
                      </a:r>
                      <a:r>
                        <a:rPr lang="en-US" sz="1200" baseline="0" dirty="0">
                          <a:latin typeface="Times New Roman" pitchFamily="18" charset="0"/>
                          <a:cs typeface="Times New Roman" pitchFamily="18" charset="0"/>
                        </a:rPr>
                        <a:t> body fat distribution</a:t>
                      </a:r>
                      <a:endParaRPr lang="en-US" sz="1200" dirty="0">
                        <a:latin typeface="Times New Roman" pitchFamily="18" charset="0"/>
                        <a:cs typeface="Times New Roman" pitchFamily="18" charset="0"/>
                      </a:endParaRPr>
                    </a:p>
                  </a:txBody>
                  <a:tcPr/>
                </a:tc>
                <a:tc>
                  <a:txBody>
                    <a:bodyPr/>
                    <a:lstStyle/>
                    <a:p>
                      <a:pPr>
                        <a:lnSpc>
                          <a:spcPct val="200000"/>
                        </a:lnSpc>
                      </a:pPr>
                      <a:r>
                        <a:rPr lang="en-US" sz="1200" baseline="0" dirty="0">
                          <a:latin typeface="Times New Roman" pitchFamily="18" charset="0"/>
                          <a:cs typeface="Times New Roman" pitchFamily="18" charset="0"/>
                        </a:rPr>
                        <a:t>Nurses consider the state of hyperglycemia and the risk for hypoglycemia</a:t>
                      </a:r>
                    </a:p>
                  </a:txBody>
                  <a:tcPr/>
                </a:tc>
                <a:extLst>
                  <a:ext uri="{0D108BD9-81ED-4DB2-BD59-A6C34878D82A}">
                    <a16:rowId xmlns:a16="http://schemas.microsoft.com/office/drawing/2014/main" val="10001"/>
                  </a:ext>
                </a:extLst>
              </a:tr>
              <a:tr h="1045985">
                <a:tc>
                  <a:txBody>
                    <a:bodyPr/>
                    <a:lstStyle/>
                    <a:p>
                      <a:pPr>
                        <a:lnSpc>
                          <a:spcPct val="200000"/>
                        </a:lnSpc>
                      </a:pPr>
                      <a:r>
                        <a:rPr lang="en-US" sz="1200" dirty="0">
                          <a:latin typeface="Times New Roman" pitchFamily="18" charset="0"/>
                          <a:cs typeface="Times New Roman" pitchFamily="18" charset="0"/>
                        </a:rPr>
                        <a:t>Zofran 4 mg IV q. 6 hourly </a:t>
                      </a:r>
                      <a:r>
                        <a:rPr lang="en-US" sz="1200" dirty="0" err="1">
                          <a:latin typeface="Times New Roman" pitchFamily="18" charset="0"/>
                          <a:cs typeface="Times New Roman" pitchFamily="18" charset="0"/>
                        </a:rPr>
                        <a:t>p.r.n</a:t>
                      </a:r>
                      <a:r>
                        <a:rPr lang="en-US" sz="1200" dirty="0">
                          <a:latin typeface="Times New Roman" pitchFamily="18" charset="0"/>
                          <a:cs typeface="Times New Roman" pitchFamily="18" charset="0"/>
                        </a:rPr>
                        <a:t>.</a:t>
                      </a:r>
                    </a:p>
                  </a:txBody>
                  <a:tcPr/>
                </a:tc>
                <a:tc>
                  <a:txBody>
                    <a:bodyPr/>
                    <a:lstStyle/>
                    <a:p>
                      <a:pPr>
                        <a:lnSpc>
                          <a:spcPct val="200000"/>
                        </a:lnSpc>
                      </a:pPr>
                      <a:r>
                        <a:rPr lang="en-US" sz="1200" dirty="0">
                          <a:latin typeface="Times New Roman" pitchFamily="18" charset="0"/>
                          <a:cs typeface="Times New Roman" pitchFamily="18" charset="0"/>
                        </a:rPr>
                        <a:t>To relieve nausea and vomiting</a:t>
                      </a:r>
                    </a:p>
                    <a:p>
                      <a:pPr>
                        <a:lnSpc>
                          <a:spcPct val="200000"/>
                        </a:lnSpc>
                      </a:pPr>
                      <a:r>
                        <a:rPr lang="en-US" sz="1200" dirty="0">
                          <a:latin typeface="Times New Roman" pitchFamily="18" charset="0"/>
                          <a:cs typeface="Times New Roman" pitchFamily="18" charset="0"/>
                        </a:rPr>
                        <a:t>5- HT3 receptor antagonist</a:t>
                      </a: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Headaches</a:t>
                      </a:r>
                    </a:p>
                    <a:p>
                      <a:pPr>
                        <a:lnSpc>
                          <a:spcPct val="200000"/>
                        </a:lnSpc>
                      </a:pPr>
                      <a:r>
                        <a:rPr lang="en-US" sz="1200" dirty="0">
                          <a:latin typeface="Times New Roman" pitchFamily="18" charset="0"/>
                          <a:cs typeface="Times New Roman" pitchFamily="18" charset="0"/>
                        </a:rPr>
                        <a:t>General</a:t>
                      </a:r>
                      <a:r>
                        <a:rPr lang="en-US" sz="1200" baseline="0" dirty="0">
                          <a:latin typeface="Times New Roman" pitchFamily="18" charset="0"/>
                          <a:cs typeface="Times New Roman" pitchFamily="18" charset="0"/>
                        </a:rPr>
                        <a:t> body weakness</a:t>
                      </a:r>
                    </a:p>
                    <a:p>
                      <a:pPr>
                        <a:lnSpc>
                          <a:spcPct val="200000"/>
                        </a:lnSpc>
                      </a:pPr>
                      <a:r>
                        <a:rPr lang="en-US" sz="1200" baseline="0" dirty="0">
                          <a:latin typeface="Times New Roman" pitchFamily="18" charset="0"/>
                          <a:cs typeface="Times New Roman" pitchFamily="18" charset="0"/>
                        </a:rPr>
                        <a:t>Hard stools</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Nurses consider the symptoms persistence despite</a:t>
                      </a:r>
                      <a:r>
                        <a:rPr lang="en-US" sz="1200" baseline="0" dirty="0">
                          <a:latin typeface="Times New Roman" pitchFamily="18" charset="0"/>
                          <a:cs typeface="Times New Roman" pitchFamily="18" charset="0"/>
                        </a:rPr>
                        <a:t> treatment. Take note of episodes of vomiting and associated diarrhea</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035525">
                <a:tc>
                  <a:txBody>
                    <a:bodyPr/>
                    <a:lstStyle/>
                    <a:p>
                      <a:pPr>
                        <a:lnSpc>
                          <a:spcPct val="200000"/>
                        </a:lnSpc>
                      </a:pPr>
                      <a:r>
                        <a:rPr lang="en-US" sz="1200" dirty="0">
                          <a:latin typeface="Times New Roman" pitchFamily="18" charset="0"/>
                          <a:cs typeface="Times New Roman" pitchFamily="18" charset="0"/>
                        </a:rPr>
                        <a:t>Pantoprazole 40 mg </a:t>
                      </a:r>
                      <a:r>
                        <a:rPr lang="en-US" sz="1200" dirty="0" err="1">
                          <a:latin typeface="Times New Roman" pitchFamily="18" charset="0"/>
                          <a:cs typeface="Times New Roman" pitchFamily="18" charset="0"/>
                        </a:rPr>
                        <a:t>p.o.</a:t>
                      </a:r>
                      <a:r>
                        <a:rPr lang="en-US" sz="1200" dirty="0">
                          <a:latin typeface="Times New Roman" pitchFamily="18" charset="0"/>
                          <a:cs typeface="Times New Roman" pitchFamily="18" charset="0"/>
                        </a:rPr>
                        <a:t> daily</a:t>
                      </a:r>
                    </a:p>
                  </a:txBody>
                  <a:tcPr/>
                </a:tc>
                <a:tc>
                  <a:txBody>
                    <a:bodyPr/>
                    <a:lstStyle/>
                    <a:p>
                      <a:pPr>
                        <a:lnSpc>
                          <a:spcPct val="200000"/>
                        </a:lnSpc>
                      </a:pPr>
                      <a:r>
                        <a:rPr lang="en-US" sz="1200" dirty="0">
                          <a:latin typeface="Times New Roman" pitchFamily="18" charset="0"/>
                          <a:cs typeface="Times New Roman" pitchFamily="18" charset="0"/>
                        </a:rPr>
                        <a:t>Prevent</a:t>
                      </a:r>
                      <a:r>
                        <a:rPr lang="en-US" sz="1200" baseline="0" dirty="0">
                          <a:latin typeface="Times New Roman" pitchFamily="18" charset="0"/>
                          <a:cs typeface="Times New Roman" pitchFamily="18" charset="0"/>
                        </a:rPr>
                        <a:t> peptic ulceration due to stress </a:t>
                      </a:r>
                    </a:p>
                    <a:p>
                      <a:pPr>
                        <a:lnSpc>
                          <a:spcPct val="200000"/>
                        </a:lnSpc>
                      </a:pPr>
                      <a:r>
                        <a:rPr lang="en-US" sz="1200" baseline="0" dirty="0">
                          <a:latin typeface="Times New Roman" pitchFamily="18" charset="0"/>
                          <a:cs typeface="Times New Roman" pitchFamily="18" charset="0"/>
                        </a:rPr>
                        <a:t>Proton pump inhibitor</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Headaches</a:t>
                      </a:r>
                    </a:p>
                    <a:p>
                      <a:pPr>
                        <a:lnSpc>
                          <a:spcPct val="200000"/>
                        </a:lnSpc>
                      </a:pPr>
                      <a:r>
                        <a:rPr lang="en-US" sz="1200" dirty="0">
                          <a:latin typeface="Times New Roman" pitchFamily="18" charset="0"/>
                          <a:cs typeface="Times New Roman" pitchFamily="18" charset="0"/>
                        </a:rPr>
                        <a:t>Abdominal discomfort</a:t>
                      </a:r>
                    </a:p>
                    <a:p>
                      <a:pPr>
                        <a:lnSpc>
                          <a:spcPct val="200000"/>
                        </a:lnSpc>
                      </a:pPr>
                      <a:r>
                        <a:rPr lang="en-US" sz="1200" dirty="0">
                          <a:latin typeface="Times New Roman" pitchFamily="18" charset="0"/>
                          <a:cs typeface="Times New Roman" pitchFamily="18" charset="0"/>
                        </a:rPr>
                        <a:t>Facial puffiness</a:t>
                      </a:r>
                    </a:p>
                  </a:txBody>
                  <a:tcPr/>
                </a:tc>
                <a:tc>
                  <a:txBody>
                    <a:bodyPr/>
                    <a:lstStyle/>
                    <a:p>
                      <a:pPr>
                        <a:lnSpc>
                          <a:spcPct val="200000"/>
                        </a:lnSpc>
                      </a:pPr>
                      <a:r>
                        <a:rPr lang="en-US" sz="1200" dirty="0">
                          <a:latin typeface="Times New Roman" pitchFamily="18" charset="0"/>
                          <a:cs typeface="Times New Roman" pitchFamily="18" charset="0"/>
                        </a:rPr>
                        <a:t>Patients who are</a:t>
                      </a:r>
                      <a:r>
                        <a:rPr lang="en-US" sz="1200" baseline="0" dirty="0">
                          <a:latin typeface="Times New Roman" pitchFamily="18" charset="0"/>
                          <a:cs typeface="Times New Roman" pitchFamily="18" charset="0"/>
                        </a:rPr>
                        <a:t> old and hospitalized have a propensity to peptic ulceration and hence the need to look out for new onset abdominal pain, change in stool color and hematemesis</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1045985">
                <a:tc>
                  <a:txBody>
                    <a:bodyPr/>
                    <a:lstStyle/>
                    <a:p>
                      <a:pPr>
                        <a:lnSpc>
                          <a:spcPct val="200000"/>
                        </a:lnSpc>
                      </a:pPr>
                      <a:r>
                        <a:rPr lang="en-US" sz="1200" dirty="0">
                          <a:latin typeface="Times New Roman" pitchFamily="18" charset="0"/>
                          <a:cs typeface="Times New Roman" pitchFamily="18" charset="0"/>
                        </a:rPr>
                        <a:t>Lipitor 40 mg </a:t>
                      </a:r>
                      <a:r>
                        <a:rPr lang="en-US" sz="1200" dirty="0" err="1">
                          <a:latin typeface="Times New Roman" pitchFamily="18" charset="0"/>
                          <a:cs typeface="Times New Roman" pitchFamily="18" charset="0"/>
                        </a:rPr>
                        <a:t>p.o.</a:t>
                      </a:r>
                      <a:r>
                        <a:rPr lang="en-US" sz="1200" dirty="0">
                          <a:latin typeface="Times New Roman" pitchFamily="18" charset="0"/>
                          <a:cs typeface="Times New Roman" pitchFamily="18" charset="0"/>
                        </a:rPr>
                        <a:t> daily</a:t>
                      </a:r>
                    </a:p>
                  </a:txBody>
                  <a:tcPr/>
                </a:tc>
                <a:tc>
                  <a:txBody>
                    <a:bodyPr/>
                    <a:lstStyle/>
                    <a:p>
                      <a:pPr>
                        <a:lnSpc>
                          <a:spcPct val="200000"/>
                        </a:lnSpc>
                      </a:pPr>
                      <a:r>
                        <a:rPr lang="en-US" sz="1200" dirty="0">
                          <a:latin typeface="Times New Roman" pitchFamily="18" charset="0"/>
                          <a:cs typeface="Times New Roman" pitchFamily="18" charset="0"/>
                        </a:rPr>
                        <a:t>Prophylaxis for heart</a:t>
                      </a:r>
                      <a:r>
                        <a:rPr lang="en-US" sz="1200" baseline="0" dirty="0">
                          <a:latin typeface="Times New Roman" pitchFamily="18" charset="0"/>
                          <a:cs typeface="Times New Roman" pitchFamily="18" charset="0"/>
                        </a:rPr>
                        <a:t> disease due to hyperlipidemia</a:t>
                      </a:r>
                    </a:p>
                    <a:p>
                      <a:pPr>
                        <a:lnSpc>
                          <a:spcPct val="200000"/>
                        </a:lnSpc>
                      </a:pPr>
                      <a:r>
                        <a:rPr lang="en-US" sz="1200" baseline="0" dirty="0">
                          <a:latin typeface="Times New Roman" pitchFamily="18" charset="0"/>
                          <a:cs typeface="Times New Roman" pitchFamily="18" charset="0"/>
                        </a:rPr>
                        <a:t>HMG-CoA reductase inhibitor</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Loose stools</a:t>
                      </a:r>
                    </a:p>
                    <a:p>
                      <a:pPr>
                        <a:lnSpc>
                          <a:spcPct val="200000"/>
                        </a:lnSpc>
                      </a:pPr>
                      <a:r>
                        <a:rPr lang="en-US" sz="1200" dirty="0">
                          <a:latin typeface="Times New Roman" pitchFamily="18" charset="0"/>
                          <a:cs typeface="Times New Roman" pitchFamily="18" charset="0"/>
                        </a:rPr>
                        <a:t>Inflammation</a:t>
                      </a:r>
                      <a:r>
                        <a:rPr lang="en-US" sz="1200" baseline="0" dirty="0">
                          <a:latin typeface="Times New Roman" pitchFamily="18" charset="0"/>
                          <a:cs typeface="Times New Roman" pitchFamily="18" charset="0"/>
                        </a:rPr>
                        <a:t> of the nasopharynx</a:t>
                      </a:r>
                    </a:p>
                    <a:p>
                      <a:pPr>
                        <a:lnSpc>
                          <a:spcPct val="200000"/>
                        </a:lnSpc>
                      </a:pPr>
                      <a:r>
                        <a:rPr lang="en-US" sz="1200" baseline="0" dirty="0">
                          <a:latin typeface="Times New Roman" pitchFamily="18" charset="0"/>
                          <a:cs typeface="Times New Roman" pitchFamily="18" charset="0"/>
                        </a:rPr>
                        <a:t>Joint pains</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Diarrhea can lead</a:t>
                      </a:r>
                      <a:r>
                        <a:rPr lang="en-US" sz="1200" baseline="0" dirty="0">
                          <a:latin typeface="Times New Roman" pitchFamily="18" charset="0"/>
                          <a:cs typeface="Times New Roman" pitchFamily="18" charset="0"/>
                        </a:rPr>
                        <a:t> to water depletion and hence the need to keep the hemodynamics stable.</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1045985">
                <a:tc>
                  <a:txBody>
                    <a:bodyPr/>
                    <a:lstStyle/>
                    <a:p>
                      <a:pPr>
                        <a:lnSpc>
                          <a:spcPct val="200000"/>
                        </a:lnSpc>
                      </a:pPr>
                      <a:r>
                        <a:rPr lang="en-US" sz="1200" dirty="0">
                          <a:latin typeface="Times New Roman" pitchFamily="18" charset="0"/>
                          <a:cs typeface="Times New Roman" pitchFamily="18" charset="0"/>
                        </a:rPr>
                        <a:t>Heparin</a:t>
                      </a:r>
                      <a:r>
                        <a:rPr lang="en-US" sz="1200" baseline="0" dirty="0">
                          <a:latin typeface="Times New Roman" pitchFamily="18" charset="0"/>
                          <a:cs typeface="Times New Roman" pitchFamily="18" charset="0"/>
                        </a:rPr>
                        <a:t> 5000 units SC q 8-12 hourly </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DVT prophylaxis</a:t>
                      </a:r>
                    </a:p>
                    <a:p>
                      <a:pPr>
                        <a:lnSpc>
                          <a:spcPct val="200000"/>
                        </a:lnSpc>
                      </a:pPr>
                      <a:r>
                        <a:rPr lang="en-US" sz="1200" dirty="0">
                          <a:latin typeface="Times New Roman" pitchFamily="18" charset="0"/>
                          <a:cs typeface="Times New Roman" pitchFamily="18" charset="0"/>
                        </a:rPr>
                        <a:t>Inhibitor of activated</a:t>
                      </a:r>
                      <a:r>
                        <a:rPr lang="en-US" sz="1200" baseline="0" dirty="0">
                          <a:latin typeface="Times New Roman" pitchFamily="18" charset="0"/>
                          <a:cs typeface="Times New Roman" pitchFamily="18" charset="0"/>
                        </a:rPr>
                        <a:t> factor x</a:t>
                      </a:r>
                    </a:p>
                    <a:p>
                      <a:pPr>
                        <a:lnSpc>
                          <a:spcPct val="200000"/>
                        </a:lnSpc>
                      </a:pPr>
                      <a:r>
                        <a:rPr lang="en-US" sz="1200" baseline="0" dirty="0">
                          <a:latin typeface="Times New Roman" pitchFamily="18" charset="0"/>
                          <a:cs typeface="Times New Roman" pitchFamily="18" charset="0"/>
                        </a:rPr>
                        <a:t>Prevent conversion of factor II to </a:t>
                      </a:r>
                      <a:r>
                        <a:rPr lang="en-US" sz="1200" baseline="0" dirty="0" err="1">
                          <a:latin typeface="Times New Roman" pitchFamily="18" charset="0"/>
                          <a:cs typeface="Times New Roman" pitchFamily="18" charset="0"/>
                        </a:rPr>
                        <a:t>IIa</a:t>
                      </a: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a:latin typeface="Times New Roman" pitchFamily="18" charset="0"/>
                          <a:cs typeface="Times New Roman" pitchFamily="18" charset="0"/>
                        </a:rPr>
                        <a:t>Spontaneous bleeding due to low platelet count</a:t>
                      </a:r>
                    </a:p>
                  </a:txBody>
                  <a:tcPr/>
                </a:tc>
                <a:tc>
                  <a:txBody>
                    <a:bodyPr/>
                    <a:lstStyle/>
                    <a:p>
                      <a:pPr>
                        <a:lnSpc>
                          <a:spcPct val="200000"/>
                        </a:lnSpc>
                      </a:pPr>
                      <a:r>
                        <a:rPr lang="en-US" sz="1200" dirty="0">
                          <a:latin typeface="Times New Roman" pitchFamily="18" charset="0"/>
                          <a:cs typeface="Times New Roman" pitchFamily="18" charset="0"/>
                        </a:rPr>
                        <a:t>Thrombocytopenia below 50 *10’9/L can lead to spontaneous bleeding leading to</a:t>
                      </a:r>
                      <a:r>
                        <a:rPr lang="en-US" sz="1200" baseline="0" dirty="0">
                          <a:latin typeface="Times New Roman" pitchFamily="18" charset="0"/>
                          <a:cs typeface="Times New Roman" pitchFamily="18" charset="0"/>
                        </a:rPr>
                        <a:t> hypovolemic shock.</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
        <p:nvSpPr>
          <p:cNvPr id="2" name="TextBox 1">
            <a:extLst>
              <a:ext uri="{FF2B5EF4-FFF2-40B4-BE49-F238E27FC236}">
                <a16:creationId xmlns:a16="http://schemas.microsoft.com/office/drawing/2014/main" id="{7CA03288-35A8-644C-A21A-C25CF28B8EAA}"/>
              </a:ext>
            </a:extLst>
          </p:cNvPr>
          <p:cNvSpPr txBox="1"/>
          <p:nvPr/>
        </p:nvSpPr>
        <p:spPr>
          <a:xfrm>
            <a:off x="1503482" y="7762262"/>
            <a:ext cx="3374842" cy="1631216"/>
          </a:xfrm>
          <a:prstGeom prst="rect">
            <a:avLst/>
          </a:prstGeom>
          <a:noFill/>
        </p:spPr>
        <p:txBody>
          <a:bodyPr wrap="square" rtlCol="0">
            <a:spAutoFit/>
          </a:bodyPr>
          <a:lstStyle/>
          <a:p>
            <a:r>
              <a:rPr lang="en-US" sz="1600" dirty="0"/>
              <a:t>(Medscape, 2018)</a:t>
            </a:r>
          </a:p>
          <a:p>
            <a:r>
              <a:rPr lang="en-US" sz="1600" dirty="0"/>
              <a:t>(Medscape, ondansetron (Rx), 2018)</a:t>
            </a:r>
          </a:p>
          <a:p>
            <a:r>
              <a:rPr lang="en-US" sz="1600" dirty="0"/>
              <a:t>(Medscape, pantoprazole (Rx), 2018)</a:t>
            </a:r>
          </a:p>
          <a:p>
            <a:r>
              <a:rPr lang="en-US" sz="1600" dirty="0"/>
              <a:t>(Medscape, atorvastatin (Rx), 2018)</a:t>
            </a:r>
          </a:p>
          <a:p>
            <a:r>
              <a:rPr lang="en-US" sz="1600" dirty="0"/>
              <a:t>(Medscape, heparin (Rx), 2018)</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56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20" y="944880"/>
            <a:ext cx="18318480" cy="15131835"/>
          </a:xfrm>
          <a:prstGeom prst="rect">
            <a:avLst/>
          </a:prstGeom>
          <a:noFill/>
        </p:spPr>
        <p:txBody>
          <a:bodyPr wrap="square" rtlCol="0">
            <a:spAutoFit/>
          </a:bodyPr>
          <a:lstStyle/>
          <a:p>
            <a:pPr algn="ctr"/>
            <a:r>
              <a:rPr lang="en-US" dirty="0"/>
              <a:t>References</a:t>
            </a:r>
          </a:p>
          <a:p>
            <a:pPr algn="ctr"/>
            <a:endParaRPr lang="en-US" dirty="0"/>
          </a:p>
          <a:p>
            <a:r>
              <a:rPr lang="en-US" dirty="0" err="1"/>
              <a:t>Kaynar</a:t>
            </a:r>
            <a:r>
              <a:rPr lang="en-US" dirty="0"/>
              <a:t>, A. M., &amp; Pinsky, M. R. (2018, July 25). </a:t>
            </a:r>
            <a:r>
              <a:rPr lang="en-US" i="1" dirty="0"/>
              <a:t>Respiratory Failure</a:t>
            </a:r>
            <a:r>
              <a:rPr lang="en-US" dirty="0"/>
              <a:t>. Retrieved from Medscape: </a:t>
            </a:r>
            <a:r>
              <a:rPr lang="en-US" dirty="0">
                <a:hlinkClick r:id="rId2"/>
              </a:rPr>
              <a:t>https://emedicine.medscape.com/article/167981-overview</a:t>
            </a:r>
            <a:endParaRPr lang="en-US" dirty="0"/>
          </a:p>
          <a:p>
            <a:endParaRPr lang="en-US" dirty="0"/>
          </a:p>
          <a:p>
            <a:r>
              <a:rPr lang="en-US" dirty="0"/>
              <a:t>L, D. (2014, July 23). </a:t>
            </a:r>
            <a:r>
              <a:rPr lang="en-US" i="1" dirty="0"/>
              <a:t>ERIKSON’S STAGES OF DEVELOPMENT</a:t>
            </a:r>
            <a:r>
              <a:rPr lang="en-US" dirty="0"/>
              <a:t>. Retrieved from Learning Theories: </a:t>
            </a:r>
            <a:r>
              <a:rPr lang="en-US" dirty="0">
                <a:hlinkClick r:id="rId3"/>
              </a:rPr>
              <a:t>https://www.learning-theories.com/eriksons-stages-of-development.html</a:t>
            </a:r>
            <a:endParaRPr lang="en-US" dirty="0"/>
          </a:p>
          <a:p>
            <a:endParaRPr lang="en-US" dirty="0"/>
          </a:p>
          <a:p>
            <a:r>
              <a:rPr lang="en-US" dirty="0" err="1"/>
              <a:t>Mangini</a:t>
            </a:r>
            <a:r>
              <a:rPr lang="en-US" dirty="0"/>
              <a:t>, S., </a:t>
            </a:r>
            <a:r>
              <a:rPr lang="en-US" dirty="0" err="1"/>
              <a:t>Pires</a:t>
            </a:r>
            <a:r>
              <a:rPr lang="en-US" dirty="0"/>
              <a:t>, P. V., Braga, F. G., &amp; </a:t>
            </a:r>
            <a:r>
              <a:rPr lang="en-US" dirty="0" err="1"/>
              <a:t>Bacal</a:t>
            </a:r>
            <a:r>
              <a:rPr lang="en-US" dirty="0"/>
              <a:t> , F. (2013, July 1). </a:t>
            </a:r>
            <a:r>
              <a:rPr lang="en-US" i="1" dirty="0"/>
              <a:t>Decompensated heart failure</a:t>
            </a:r>
            <a:r>
              <a:rPr lang="en-US" dirty="0"/>
              <a:t>. Retrieved from NCBI: </a:t>
            </a:r>
            <a:r>
              <a:rPr lang="en-US" dirty="0">
                <a:hlinkClick r:id="rId4"/>
              </a:rPr>
              <a:t>https://www.ncbi.nlm.nih.gov/pmc/articles/PMC4878602/</a:t>
            </a:r>
            <a:endParaRPr lang="en-US" dirty="0"/>
          </a:p>
          <a:p>
            <a:endParaRPr lang="en-US" dirty="0"/>
          </a:p>
          <a:p>
            <a:r>
              <a:rPr lang="en-US" dirty="0"/>
              <a:t>Medscape. (2018, September 11). </a:t>
            </a:r>
            <a:r>
              <a:rPr lang="en-US" i="1" dirty="0"/>
              <a:t>atorvastatin (Rx)</a:t>
            </a:r>
            <a:r>
              <a:rPr lang="en-US" dirty="0"/>
              <a:t>. Retrieved from Medscape: </a:t>
            </a:r>
            <a:r>
              <a:rPr lang="en-US" dirty="0">
                <a:hlinkClick r:id="rId5"/>
              </a:rPr>
              <a:t>https://reference.medscape.com/drug/lipitor-atorvastatin-342446#4</a:t>
            </a:r>
            <a:endParaRPr lang="en-US" dirty="0"/>
          </a:p>
          <a:p>
            <a:endParaRPr lang="en-US" dirty="0"/>
          </a:p>
          <a:p>
            <a:r>
              <a:rPr lang="en-US" dirty="0"/>
              <a:t>Medscape. (2018, September 11). </a:t>
            </a:r>
            <a:r>
              <a:rPr lang="en-US" i="1" dirty="0"/>
              <a:t>heparin (Rx)</a:t>
            </a:r>
            <a:r>
              <a:rPr lang="en-US" dirty="0"/>
              <a:t>. Retrieved from Medscape: </a:t>
            </a:r>
            <a:r>
              <a:rPr lang="en-US" dirty="0">
                <a:hlinkClick r:id="rId6"/>
              </a:rPr>
              <a:t>https://reference.medscape.com/drug/calciparine-monoparin-heparin-342169#4</a:t>
            </a:r>
            <a:endParaRPr lang="en-US" dirty="0"/>
          </a:p>
          <a:p>
            <a:endParaRPr lang="en-US" dirty="0"/>
          </a:p>
          <a:p>
            <a:r>
              <a:rPr lang="en-US" dirty="0"/>
              <a:t>Medscape. (2018). </a:t>
            </a:r>
            <a:r>
              <a:rPr lang="en-US" i="1" dirty="0"/>
              <a:t>insulin </a:t>
            </a:r>
            <a:r>
              <a:rPr lang="en-US" i="1" dirty="0" err="1"/>
              <a:t>lispro</a:t>
            </a:r>
            <a:r>
              <a:rPr lang="en-US" i="1" dirty="0"/>
              <a:t> protamine/insulin </a:t>
            </a:r>
            <a:r>
              <a:rPr lang="en-US" i="1" dirty="0" err="1"/>
              <a:t>lispro</a:t>
            </a:r>
            <a:r>
              <a:rPr lang="en-US" i="1" dirty="0"/>
              <a:t> (Rx)</a:t>
            </a:r>
            <a:r>
              <a:rPr lang="en-US" dirty="0"/>
              <a:t>. Retrieved from Medscape: </a:t>
            </a:r>
            <a:r>
              <a:rPr lang="en-US" dirty="0">
                <a:hlinkClick r:id="rId7"/>
              </a:rPr>
              <a:t>https://reference.medscape.com/drug/humalog-mix-50-50-insulin-lispro-protamine-insulin-lispro-999553#4</a:t>
            </a:r>
            <a:endParaRPr lang="en-US" dirty="0"/>
          </a:p>
          <a:p>
            <a:endParaRPr lang="en-US" dirty="0"/>
          </a:p>
          <a:p>
            <a:r>
              <a:rPr lang="en-US" dirty="0"/>
              <a:t>Medscape. (2018, September 11). </a:t>
            </a:r>
            <a:r>
              <a:rPr lang="en-US" i="1" dirty="0"/>
              <a:t>ondansetron (Rx)</a:t>
            </a:r>
            <a:r>
              <a:rPr lang="en-US" dirty="0"/>
              <a:t>. Retrieved from Medscape: </a:t>
            </a:r>
            <a:r>
              <a:rPr lang="en-US" dirty="0">
                <a:hlinkClick r:id="rId8"/>
              </a:rPr>
              <a:t>https://reference.medscape.com/drug/zofran-zuplenz-ondansetron-342052#10</a:t>
            </a:r>
            <a:endParaRPr lang="en-US" dirty="0"/>
          </a:p>
          <a:p>
            <a:endParaRPr lang="en-US" dirty="0"/>
          </a:p>
          <a:p>
            <a:r>
              <a:rPr lang="en-US" dirty="0"/>
              <a:t>Medscape. (2018, September 11). </a:t>
            </a:r>
            <a:r>
              <a:rPr lang="en-US" i="1" dirty="0"/>
              <a:t>pantoprazole (Rx)</a:t>
            </a:r>
            <a:r>
              <a:rPr lang="en-US" dirty="0"/>
              <a:t>. Retrieved from Medscape: </a:t>
            </a:r>
            <a:r>
              <a:rPr lang="en-US" dirty="0">
                <a:hlinkClick r:id="rId9"/>
              </a:rPr>
              <a:t>https://reference.medscape.com/drug/protonix-pantoprazole-342001#4</a:t>
            </a:r>
            <a:endParaRPr lang="en-US" dirty="0"/>
          </a:p>
          <a:p>
            <a:pPr algn="ctr"/>
            <a:endParaRPr lang="en-US" dirty="0"/>
          </a:p>
          <a:p>
            <a:pPr algn="ctr"/>
            <a:endParaRPr lang="en-US" dirty="0"/>
          </a:p>
          <a:p>
            <a:pPr algn="ctr"/>
            <a:endParaRPr lang="en-US" dirty="0"/>
          </a:p>
        </p:txBody>
      </p:sp>
      <p:sp>
        <p:nvSpPr>
          <p:cNvPr id="3" name="TextBox 2"/>
          <p:cNvSpPr txBox="1"/>
          <p:nvPr/>
        </p:nvSpPr>
        <p:spPr>
          <a:xfrm>
            <a:off x="-1603513" y="-1046922"/>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39280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2120</TotalTime>
  <Words>2330</Words>
  <Application>Microsoft Macintosh PowerPoint</Application>
  <PresentationFormat>Custom</PresentationFormat>
  <Paragraphs>296</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Nakamura</dc:creator>
  <cp:lastModifiedBy>Microsoft Office User</cp:lastModifiedBy>
  <cp:revision>134</cp:revision>
  <cp:lastPrinted>2018-09-14T18:48:50Z</cp:lastPrinted>
  <dcterms:created xsi:type="dcterms:W3CDTF">2016-01-31T18:44:15Z</dcterms:created>
  <dcterms:modified xsi:type="dcterms:W3CDTF">2018-09-18T14:37:29Z</dcterms:modified>
</cp:coreProperties>
</file>